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7" r:id="rId5"/>
    <p:sldId id="259" r:id="rId6"/>
    <p:sldId id="365" r:id="rId7"/>
    <p:sldId id="377" r:id="rId8"/>
    <p:sldId id="260" r:id="rId9"/>
    <p:sldId id="258" r:id="rId10"/>
    <p:sldId id="378" r:id="rId11"/>
    <p:sldId id="366" r:id="rId12"/>
    <p:sldId id="346" r:id="rId13"/>
    <p:sldId id="348" r:id="rId14"/>
    <p:sldId id="347" r:id="rId15"/>
    <p:sldId id="367" r:id="rId16"/>
    <p:sldId id="368" r:id="rId17"/>
    <p:sldId id="375" r:id="rId18"/>
    <p:sldId id="369" r:id="rId19"/>
    <p:sldId id="370" r:id="rId20"/>
    <p:sldId id="374" r:id="rId21"/>
    <p:sldId id="371" r:id="rId22"/>
    <p:sldId id="372" r:id="rId23"/>
    <p:sldId id="373" r:id="rId24"/>
    <p:sldId id="343" r:id="rId25"/>
    <p:sldId id="363" r:id="rId26"/>
    <p:sldId id="376" r:id="rId27"/>
    <p:sldId id="364" r:id="rId28"/>
    <p:sldId id="2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leres" initials="DC" lastIdx="1" clrIdx="0">
    <p:extLst>
      <p:ext uri="{19B8F6BF-5375-455C-9EA6-DF929625EA0E}">
        <p15:presenceInfo xmlns:p15="http://schemas.microsoft.com/office/powerpoint/2012/main" userId="S::david.cleres@epfl.ch::e72f29eb-0d75-482e-94fb-85b0d1878d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5653"/>
    <a:srgbClr val="365150"/>
    <a:srgbClr val="201E44"/>
    <a:srgbClr val="5D7683"/>
    <a:srgbClr val="F1AE2B"/>
    <a:srgbClr val="4E9799"/>
    <a:srgbClr val="DBDBDB"/>
    <a:srgbClr val="DCD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32885-D141-D795-FE46-457CA45E7A0D}" v="328" dt="2022-04-12T20:13:12.604"/>
    <p1510:client id="{86BE26CA-E0DA-A47C-C71F-1DF866C6810E}" v="102" dt="2022-04-13T05:58:33.158"/>
    <p1510:client id="{FF559525-05E3-825B-C698-4DCE7ADBF811}" v="5" dt="2022-04-12T16:59:06.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91" autoAdjust="0"/>
  </p:normalViewPr>
  <p:slideViewPr>
    <p:cSldViewPr snapToGrid="0">
      <p:cViewPr varScale="1">
        <p:scale>
          <a:sx n="69" d="100"/>
          <a:sy n="69" d="100"/>
        </p:scale>
        <p:origin x="1205" y="-125"/>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4DEB3C-60A0-C148-A4C4-1DED253E20D4}"/>
              </a:ext>
            </a:extLst>
          </p:cNvPr>
          <p:cNvSpPr>
            <a:spLocks noGrp="1"/>
          </p:cNvSpPr>
          <p:nvPr>
            <p:ph type="hdr" sz="quarter"/>
          </p:nvPr>
        </p:nvSpPr>
        <p:spPr>
          <a:xfrm>
            <a:off x="3" y="0"/>
            <a:ext cx="2973459" cy="6602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59BA4C-9E81-BD49-9D35-35DE65733C8C}"/>
              </a:ext>
            </a:extLst>
          </p:cNvPr>
          <p:cNvSpPr>
            <a:spLocks noGrp="1"/>
          </p:cNvSpPr>
          <p:nvPr>
            <p:ph type="dt" sz="quarter" idx="1"/>
          </p:nvPr>
        </p:nvSpPr>
        <p:spPr>
          <a:xfrm>
            <a:off x="3884546" y="0"/>
            <a:ext cx="2973454" cy="66027"/>
          </a:xfrm>
          <a:prstGeom prst="rect">
            <a:avLst/>
          </a:prstGeom>
        </p:spPr>
        <p:txBody>
          <a:bodyPr vert="horz" lIns="91440" tIns="45720" rIns="91440" bIns="45720" rtlCol="0"/>
          <a:lstStyle>
            <a:lvl1pPr algn="r">
              <a:defRPr sz="1200"/>
            </a:lvl1pPr>
          </a:lstStyle>
          <a:p>
            <a:fld id="{F9067F1C-366C-E843-AB28-7B3C63BD4423}" type="datetimeFigureOut">
              <a:rPr lang="en-US" smtClean="0"/>
              <a:t>5/13/2025</a:t>
            </a:fld>
            <a:endParaRPr lang="en-US"/>
          </a:p>
        </p:txBody>
      </p:sp>
      <p:sp>
        <p:nvSpPr>
          <p:cNvPr id="4" name="Footer Placeholder 3">
            <a:extLst>
              <a:ext uri="{FF2B5EF4-FFF2-40B4-BE49-F238E27FC236}">
                <a16:creationId xmlns:a16="http://schemas.microsoft.com/office/drawing/2014/main" id="{AC96561D-5559-814C-8E23-F60F92DE7D71}"/>
              </a:ext>
            </a:extLst>
          </p:cNvPr>
          <p:cNvSpPr>
            <a:spLocks noGrp="1"/>
          </p:cNvSpPr>
          <p:nvPr>
            <p:ph type="ftr" sz="quarter" idx="2"/>
          </p:nvPr>
        </p:nvSpPr>
        <p:spPr>
          <a:xfrm>
            <a:off x="3" y="1248423"/>
            <a:ext cx="2973459" cy="6602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A072FAE-8D25-594F-A27C-D3A1ECE44A81}"/>
              </a:ext>
            </a:extLst>
          </p:cNvPr>
          <p:cNvSpPr>
            <a:spLocks noGrp="1"/>
          </p:cNvSpPr>
          <p:nvPr>
            <p:ph type="sldNum" sz="quarter" idx="3"/>
          </p:nvPr>
        </p:nvSpPr>
        <p:spPr>
          <a:xfrm>
            <a:off x="3884546" y="1248423"/>
            <a:ext cx="2973454" cy="66027"/>
          </a:xfrm>
          <a:prstGeom prst="rect">
            <a:avLst/>
          </a:prstGeom>
        </p:spPr>
        <p:txBody>
          <a:bodyPr vert="horz" lIns="91440" tIns="45720" rIns="91440" bIns="45720" rtlCol="0" anchor="b"/>
          <a:lstStyle>
            <a:lvl1pPr algn="r">
              <a:defRPr sz="1200"/>
            </a:lvl1pPr>
          </a:lstStyle>
          <a:p>
            <a:fld id="{9B9C2164-1B0F-8D4D-9C80-6F6FA65C380B}" type="slidenum">
              <a:rPr lang="en-US" smtClean="0"/>
              <a:t>‹#›</a:t>
            </a:fld>
            <a:endParaRPr lang="en-US"/>
          </a:p>
        </p:txBody>
      </p:sp>
    </p:spTree>
    <p:extLst>
      <p:ext uri="{BB962C8B-B14F-4D97-AF65-F5344CB8AC3E}">
        <p14:creationId xmlns:p14="http://schemas.microsoft.com/office/powerpoint/2010/main" val="1394170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8"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22" y="0"/>
            <a:ext cx="2971800" cy="458788"/>
          </a:xfrm>
          <a:prstGeom prst="rect">
            <a:avLst/>
          </a:prstGeom>
        </p:spPr>
        <p:txBody>
          <a:bodyPr vert="horz" lIns="91440" tIns="45720" rIns="91440" bIns="45720" rtlCol="0"/>
          <a:lstStyle>
            <a:lvl1pPr algn="r">
              <a:defRPr sz="1200"/>
            </a:lvl1pPr>
          </a:lstStyle>
          <a:p>
            <a:fld id="{27A87804-7303-3E40-AC83-F8FA69D107D9}"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8" y="8685215"/>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22" y="8685215"/>
            <a:ext cx="2971800" cy="458787"/>
          </a:xfrm>
          <a:prstGeom prst="rect">
            <a:avLst/>
          </a:prstGeom>
        </p:spPr>
        <p:txBody>
          <a:bodyPr vert="horz" lIns="91440" tIns="45720" rIns="91440" bIns="45720" rtlCol="0" anchor="b"/>
          <a:lstStyle>
            <a:lvl1pPr algn="r">
              <a:defRPr sz="1200"/>
            </a:lvl1pPr>
          </a:lstStyle>
          <a:p>
            <a:fld id="{066A568A-248A-2842-B036-CF6014FE7BF6}" type="slidenum">
              <a:rPr lang="en-US" smtClean="0"/>
              <a:t>‹#›</a:t>
            </a:fld>
            <a:endParaRPr lang="en-US"/>
          </a:p>
        </p:txBody>
      </p:sp>
    </p:spTree>
    <p:extLst>
      <p:ext uri="{BB962C8B-B14F-4D97-AF65-F5344CB8AC3E}">
        <p14:creationId xmlns:p14="http://schemas.microsoft.com/office/powerpoint/2010/main" val="38605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CH">
              <a:cs typeface="Calibri"/>
            </a:endParaRPr>
          </a:p>
        </p:txBody>
      </p:sp>
    </p:spTree>
    <p:extLst>
      <p:ext uri="{BB962C8B-B14F-4D97-AF65-F5344CB8AC3E}">
        <p14:creationId xmlns:p14="http://schemas.microsoft.com/office/powerpoint/2010/main" val="207168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66A568A-248A-2842-B036-CF6014FE7BF6}" type="slidenum">
              <a:rPr lang="en-US" smtClean="0"/>
              <a:t>16</a:t>
            </a:fld>
            <a:endParaRPr lang="en-US"/>
          </a:p>
        </p:txBody>
      </p:sp>
    </p:spTree>
    <p:extLst>
      <p:ext uri="{BB962C8B-B14F-4D97-AF65-F5344CB8AC3E}">
        <p14:creationId xmlns:p14="http://schemas.microsoft.com/office/powerpoint/2010/main" val="690920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18</a:t>
            </a:fld>
            <a:endParaRPr lang="en-US"/>
          </a:p>
        </p:txBody>
      </p:sp>
    </p:spTree>
    <p:extLst>
      <p:ext uri="{BB962C8B-B14F-4D97-AF65-F5344CB8AC3E}">
        <p14:creationId xmlns:p14="http://schemas.microsoft.com/office/powerpoint/2010/main" val="4217586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19</a:t>
            </a:fld>
            <a:endParaRPr lang="en-US"/>
          </a:p>
        </p:txBody>
      </p:sp>
    </p:spTree>
    <p:extLst>
      <p:ext uri="{BB962C8B-B14F-4D97-AF65-F5344CB8AC3E}">
        <p14:creationId xmlns:p14="http://schemas.microsoft.com/office/powerpoint/2010/main" val="293769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20</a:t>
            </a:fld>
            <a:endParaRPr lang="en-US"/>
          </a:p>
        </p:txBody>
      </p:sp>
    </p:spTree>
    <p:extLst>
      <p:ext uri="{BB962C8B-B14F-4D97-AF65-F5344CB8AC3E}">
        <p14:creationId xmlns:p14="http://schemas.microsoft.com/office/powerpoint/2010/main" val="2331128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err="1"/>
              <a:t>Until</a:t>
            </a:r>
            <a:r>
              <a:rPr lang="fr-FR"/>
              <a:t> </a:t>
            </a:r>
            <a:r>
              <a:rPr lang="fr-FR" err="1"/>
              <a:t>now</a:t>
            </a:r>
            <a:r>
              <a:rPr lang="fr-FR"/>
              <a:t>, all the force </a:t>
            </a:r>
            <a:r>
              <a:rPr lang="fr-FR" err="1"/>
              <a:t>measurements</a:t>
            </a:r>
            <a:r>
              <a:rPr lang="fr-FR"/>
              <a:t> are </a:t>
            </a:r>
            <a:r>
              <a:rPr lang="fr-FR" err="1"/>
              <a:t>done</a:t>
            </a:r>
            <a:r>
              <a:rPr lang="fr-FR"/>
              <a:t> </a:t>
            </a:r>
            <a:r>
              <a:rPr lang="en-US" noProof="0"/>
              <a:t>manually</a:t>
            </a:r>
            <a:r>
              <a:rPr lang="fr-FR"/>
              <a:t>. This </a:t>
            </a:r>
            <a:r>
              <a:rPr lang="fr-FR" err="1"/>
              <a:t>cost</a:t>
            </a:r>
            <a:r>
              <a:rPr lang="fr-FR"/>
              <a:t> a </a:t>
            </a:r>
            <a:r>
              <a:rPr lang="fr-FR" err="1"/>
              <a:t>huge</a:t>
            </a:r>
            <a:r>
              <a:rPr lang="fr-FR"/>
              <a:t> </a:t>
            </a:r>
            <a:r>
              <a:rPr lang="fr-FR" err="1"/>
              <a:t>amount</a:t>
            </a:r>
            <a:r>
              <a:rPr lang="fr-FR"/>
              <a:t> of time </a:t>
            </a:r>
            <a:r>
              <a:rPr lang="fr-FR" err="1"/>
              <a:t>which</a:t>
            </a:r>
            <a:r>
              <a:rPr lang="fr-FR"/>
              <a:t> </a:t>
            </a:r>
            <a:r>
              <a:rPr lang="fr-FR" err="1"/>
              <a:t>could</a:t>
            </a:r>
            <a:r>
              <a:rPr lang="fr-FR"/>
              <a:t> </a:t>
            </a:r>
            <a:r>
              <a:rPr lang="fr-FR" err="1"/>
              <a:t>be</a:t>
            </a:r>
            <a:r>
              <a:rPr lang="fr-FR"/>
              <a:t> </a:t>
            </a:r>
            <a:r>
              <a:rPr lang="fr-FR" err="1"/>
              <a:t>invested</a:t>
            </a:r>
            <a:r>
              <a:rPr lang="fr-FR"/>
              <a:t> in more important </a:t>
            </a:r>
            <a:r>
              <a:rPr lang="fr-FR" err="1"/>
              <a:t>tasks</a:t>
            </a:r>
            <a:r>
              <a:rPr lang="fr-FR"/>
              <a:t> </a:t>
            </a:r>
            <a:r>
              <a:rPr lang="fr-FR" err="1"/>
              <a:t>that</a:t>
            </a:r>
            <a:r>
              <a:rPr lang="fr-FR"/>
              <a:t> are due in the lab. </a:t>
            </a:r>
          </a:p>
        </p:txBody>
      </p:sp>
      <p:sp>
        <p:nvSpPr>
          <p:cNvPr id="4" name="Slide Number Placeholder 3"/>
          <p:cNvSpPr>
            <a:spLocks noGrp="1"/>
          </p:cNvSpPr>
          <p:nvPr>
            <p:ph type="sldNum" sz="quarter" idx="5"/>
          </p:nvPr>
        </p:nvSpPr>
        <p:spPr/>
        <p:txBody>
          <a:bodyPr/>
          <a:lstStyle/>
          <a:p>
            <a:fld id="{066A568A-248A-2842-B036-CF6014FE7BF6}" type="slidenum">
              <a:rPr lang="en-US" smtClean="0"/>
              <a:t>21</a:t>
            </a:fld>
            <a:endParaRPr lang="en-US"/>
          </a:p>
        </p:txBody>
      </p:sp>
    </p:spTree>
    <p:extLst>
      <p:ext uri="{BB962C8B-B14F-4D97-AF65-F5344CB8AC3E}">
        <p14:creationId xmlns:p14="http://schemas.microsoft.com/office/powerpoint/2010/main" val="1666836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 </a:t>
            </a:r>
            <a:r>
              <a:rPr lang="en-GB">
                <a:latin typeface="Helvetica Neue Light" panose="02000403000000020004" pitchFamily="2" charset="0"/>
                <a:ea typeface="Helvetica Neue Light" panose="02000403000000020004" pitchFamily="2" charset="0"/>
              </a:rPr>
              <a:t>Software-</a:t>
            </a:r>
            <a:r>
              <a:rPr lang="en-GB" err="1">
                <a:latin typeface="Helvetica Neue Light" panose="02000403000000020004" pitchFamily="2" charset="0"/>
                <a:ea typeface="Helvetica Neue Light" panose="02000403000000020004" pitchFamily="2" charset="0"/>
              </a:rPr>
              <a:t>Ingenieure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konzentrieren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auf die </a:t>
            </a:r>
            <a:r>
              <a:rPr lang="en-GB" err="1">
                <a:latin typeface="Helvetica Neue Light" panose="02000403000000020004" pitchFamily="2" charset="0"/>
                <a:ea typeface="Helvetica Neue Light" panose="02000403000000020004" pitchFamily="2" charset="0"/>
              </a:rPr>
              <a:t>Anwendung</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Grundsätze</a:t>
            </a:r>
            <a:r>
              <a:rPr lang="en-GB">
                <a:latin typeface="Helvetica Neue Light" panose="02000403000000020004" pitchFamily="2" charset="0"/>
                <a:ea typeface="Helvetica Neue Light" panose="02000403000000020004" pitchFamily="2" charset="0"/>
              </a:rPr>
              <a:t> der Technik auf die </a:t>
            </a:r>
            <a:r>
              <a:rPr lang="en-GB" err="1">
                <a:latin typeface="Helvetica Neue Light" panose="02000403000000020004" pitchFamily="2" charset="0"/>
                <a:ea typeface="Helvetica Neue Light" panose="02000403000000020004" pitchFamily="2" charset="0"/>
              </a:rPr>
              <a:t>Softwareentwicklung</a:t>
            </a:r>
            <a:r>
              <a:rPr lang="en-GB">
                <a:latin typeface="Helvetica Neue Light" panose="02000403000000020004" pitchFamily="2" charset="0"/>
                <a:ea typeface="Helvetica Neue Light" panose="02000403000000020004" pitchFamily="2" charset="0"/>
              </a:rPr>
              <a:t>. Zu </a:t>
            </a:r>
            <a:r>
              <a:rPr lang="en-GB" err="1">
                <a:latin typeface="Helvetica Neue Light" panose="02000403000000020004" pitchFamily="2" charset="0"/>
                <a:ea typeface="Helvetica Neue Light" panose="02000403000000020004" pitchFamily="2" charset="0"/>
              </a:rPr>
              <a:t>ihren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Aufgaben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gehören</a:t>
            </a:r>
            <a:r>
              <a:rPr lang="en-GB">
                <a:latin typeface="Helvetica Neue Light" panose="02000403000000020004" pitchFamily="2" charset="0"/>
                <a:ea typeface="Helvetica Neue Light" panose="02000403000000020004" pitchFamily="2" charset="0"/>
              </a:rPr>
              <a:t> die </a:t>
            </a:r>
            <a:r>
              <a:rPr lang="en-GB">
                <a:solidFill>
                  <a:srgbClr val="F1AE2B"/>
                </a:solidFill>
                <a:latin typeface="Helvetica Neue Light" panose="02000403000000020004" pitchFamily="2" charset="0"/>
                <a:ea typeface="Helvetica Neue Light" panose="02000403000000020004" pitchFamily="2" charset="0"/>
              </a:rPr>
              <a:t>Analyse</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Änderung</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bestehender</a:t>
            </a:r>
            <a:r>
              <a:rPr lang="en-GB">
                <a:latin typeface="Helvetica Neue Light" panose="02000403000000020004" pitchFamily="2" charset="0"/>
                <a:ea typeface="Helvetica Neue Light" panose="02000403000000020004" pitchFamily="2" charset="0"/>
              </a:rPr>
              <a:t> Software </a:t>
            </a:r>
            <a:r>
              <a:rPr lang="en-GB" err="1">
                <a:latin typeface="Helvetica Neue Light" panose="02000403000000020004" pitchFamily="2" charset="0"/>
                <a:ea typeface="Helvetica Neue Light" panose="02000403000000020004" pitchFamily="2" charset="0"/>
              </a:rPr>
              <a:t>sowie</a:t>
            </a:r>
            <a:r>
              <a:rPr lang="en-GB">
                <a:latin typeface="Helvetica Neue Light" panose="02000403000000020004" pitchFamily="2" charset="0"/>
                <a:ea typeface="Helvetica Neue Light" panose="02000403000000020004" pitchFamily="2" charset="0"/>
              </a:rPr>
              <a:t> das </a:t>
            </a:r>
            <a:r>
              <a:rPr lang="en-GB" err="1">
                <a:solidFill>
                  <a:srgbClr val="F1AE2B"/>
                </a:solidFill>
                <a:latin typeface="Helvetica Neue Light" panose="02000403000000020004" pitchFamily="2" charset="0"/>
                <a:ea typeface="Helvetica Neue Light" panose="02000403000000020004" pitchFamily="2" charset="0"/>
              </a:rPr>
              <a:t>Entwerfen</a:t>
            </a:r>
            <a:r>
              <a:rPr lang="en-GB">
                <a:latin typeface="Helvetica Neue Light" panose="02000403000000020004" pitchFamily="2" charset="0"/>
                <a:ea typeface="Helvetica Neue Light" panose="02000403000000020004" pitchFamily="2" charset="0"/>
              </a:rPr>
              <a:t>, </a:t>
            </a:r>
            <a:r>
              <a:rPr lang="en-GB" err="1">
                <a:solidFill>
                  <a:srgbClr val="F1AE2B"/>
                </a:solidFill>
                <a:latin typeface="Helvetica Neue Light" panose="02000403000000020004" pitchFamily="2" charset="0"/>
                <a:ea typeface="Helvetica Neue Light" panose="02000403000000020004" pitchFamily="2" charset="0"/>
              </a:rPr>
              <a:t>Konstruieren</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Testen</a:t>
            </a:r>
            <a:r>
              <a:rPr lang="en-GB">
                <a:latin typeface="Helvetica Neue Light" panose="02000403000000020004" pitchFamily="2" charset="0"/>
                <a:ea typeface="Helvetica Neue Light" panose="02000403000000020004" pitchFamily="2" charset="0"/>
              </a:rPr>
              <a:t> von </a:t>
            </a:r>
            <a:r>
              <a:rPr lang="en-GB" err="1">
                <a:latin typeface="Helvetica Neue Light" panose="02000403000000020004" pitchFamily="2" charset="0"/>
                <a:ea typeface="Helvetica Neue Light" panose="02000403000000020004" pitchFamily="2" charset="0"/>
              </a:rPr>
              <a:t>Endbenutzeranwendungen</a:t>
            </a:r>
            <a:r>
              <a:rPr lang="en-GB">
                <a:latin typeface="Helvetica Neue Light" panose="02000403000000020004" pitchFamily="2" charset="0"/>
                <a:ea typeface="Helvetica Neue Light" panose="02000403000000020004" pitchFamily="2" charset="0"/>
              </a:rPr>
              <a:t>, die den </a:t>
            </a:r>
            <a:r>
              <a:rPr lang="en-GB" err="1">
                <a:latin typeface="Helvetica Neue Light" panose="02000403000000020004" pitchFamily="2" charset="0"/>
                <a:ea typeface="Helvetica Neue Light" panose="02000403000000020004" pitchFamily="2" charset="0"/>
              </a:rPr>
              <a:t>Bedürfnissen</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Benutzer</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entsprechen</a:t>
            </a:r>
            <a:r>
              <a:rPr lang="en-GB">
                <a:latin typeface="Helvetica Neue Light" panose="02000403000000020004" pitchFamily="2" charset="0"/>
                <a:ea typeface="Helvetica Neue Light" panose="02000403000000020004" pitchFamily="2" charset="0"/>
              </a:rPr>
              <a:t> - und das </a:t>
            </a:r>
            <a:r>
              <a:rPr lang="en-GB" err="1">
                <a:latin typeface="Helvetica Neue Light" panose="02000403000000020004" pitchFamily="2" charset="0"/>
                <a:ea typeface="Helvetica Neue Light" panose="02000403000000020004" pitchFamily="2" charset="0"/>
              </a:rPr>
              <a:t>alles</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mit</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Hilfe</a:t>
            </a:r>
            <a:r>
              <a:rPr lang="en-GB">
                <a:latin typeface="Helvetica Neue Light" panose="02000403000000020004" pitchFamily="2" charset="0"/>
                <a:ea typeface="Helvetica Neue Light" panose="02000403000000020004" pitchFamily="2" charset="0"/>
              </a:rPr>
              <a:t> von Software-</a:t>
            </a:r>
            <a:r>
              <a:rPr lang="en-GB" err="1">
                <a:latin typeface="Helvetica Neue Light" panose="02000403000000020004" pitchFamily="2" charset="0"/>
                <a:ea typeface="Helvetica Neue Light" panose="02000403000000020004" pitchFamily="2" charset="0"/>
              </a:rPr>
              <a:t>Programmiersprachen</a:t>
            </a:r>
            <a:r>
              <a:rPr lang="en-GB">
                <a:latin typeface="Helvetica Neue Light" panose="02000403000000020004" pitchFamily="2" charset="0"/>
                <a:ea typeface="Helvetica Neue Light" panose="02000403000000020004" pitchFamily="2" charset="0"/>
              </a:rPr>
              <a:t>.</a:t>
            </a:r>
          </a:p>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22</a:t>
            </a:fld>
            <a:endParaRPr lang="en-US"/>
          </a:p>
        </p:txBody>
      </p:sp>
    </p:spTree>
    <p:extLst>
      <p:ext uri="{BB962C8B-B14F-4D97-AF65-F5344CB8AC3E}">
        <p14:creationId xmlns:p14="http://schemas.microsoft.com/office/powerpoint/2010/main" val="384043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EEB97-9B88-F128-6B80-43FB302362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2122B-35B1-A9B6-D3A5-B8460E7F8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C41A0-5664-23E4-8476-9F398EF3FD9E}"/>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560ACA3-BEAF-8FA9-6425-D862A093CB0D}"/>
              </a:ext>
            </a:extLst>
          </p:cNvPr>
          <p:cNvSpPr>
            <a:spLocks noGrp="1"/>
          </p:cNvSpPr>
          <p:nvPr>
            <p:ph type="sldNum" sz="quarter" idx="5"/>
          </p:nvPr>
        </p:nvSpPr>
        <p:spPr/>
        <p:txBody>
          <a:bodyPr/>
          <a:lstStyle/>
          <a:p>
            <a:fld id="{066A568A-248A-2842-B036-CF6014FE7BF6}" type="slidenum">
              <a:rPr lang="en-US" smtClean="0"/>
              <a:t>23</a:t>
            </a:fld>
            <a:endParaRPr lang="en-US"/>
          </a:p>
        </p:txBody>
      </p:sp>
    </p:spTree>
    <p:extLst>
      <p:ext uri="{BB962C8B-B14F-4D97-AF65-F5344CB8AC3E}">
        <p14:creationId xmlns:p14="http://schemas.microsoft.com/office/powerpoint/2010/main" val="1303570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a:t>- </a:t>
            </a:r>
            <a:r>
              <a:rPr lang="en-GB">
                <a:latin typeface="Helvetica Neue Light" panose="02000403000000020004" pitchFamily="2" charset="0"/>
                <a:ea typeface="Helvetica Neue Light" panose="02000403000000020004" pitchFamily="2" charset="0"/>
              </a:rPr>
              <a:t>Software-</a:t>
            </a:r>
            <a:r>
              <a:rPr lang="en-GB" err="1">
                <a:latin typeface="Helvetica Neue Light" panose="02000403000000020004" pitchFamily="2" charset="0"/>
                <a:ea typeface="Helvetica Neue Light" panose="02000403000000020004" pitchFamily="2" charset="0"/>
              </a:rPr>
              <a:t>Ingenieure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konzentrieren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auf die </a:t>
            </a:r>
            <a:r>
              <a:rPr lang="en-GB" err="1">
                <a:latin typeface="Helvetica Neue Light" panose="02000403000000020004" pitchFamily="2" charset="0"/>
                <a:ea typeface="Helvetica Neue Light" panose="02000403000000020004" pitchFamily="2" charset="0"/>
              </a:rPr>
              <a:t>Anwendung</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Grundsätze</a:t>
            </a:r>
            <a:r>
              <a:rPr lang="en-GB">
                <a:latin typeface="Helvetica Neue Light" panose="02000403000000020004" pitchFamily="2" charset="0"/>
                <a:ea typeface="Helvetica Neue Light" panose="02000403000000020004" pitchFamily="2" charset="0"/>
              </a:rPr>
              <a:t> der Technik auf die </a:t>
            </a:r>
            <a:r>
              <a:rPr lang="en-GB" err="1">
                <a:latin typeface="Helvetica Neue Light" panose="02000403000000020004" pitchFamily="2" charset="0"/>
                <a:ea typeface="Helvetica Neue Light" panose="02000403000000020004" pitchFamily="2" charset="0"/>
              </a:rPr>
              <a:t>Softwareentwicklung</a:t>
            </a:r>
            <a:r>
              <a:rPr lang="en-GB">
                <a:latin typeface="Helvetica Neue Light" panose="02000403000000020004" pitchFamily="2" charset="0"/>
                <a:ea typeface="Helvetica Neue Light" panose="02000403000000020004" pitchFamily="2" charset="0"/>
              </a:rPr>
              <a:t>. Zu </a:t>
            </a:r>
            <a:r>
              <a:rPr lang="en-GB" err="1">
                <a:latin typeface="Helvetica Neue Light" panose="02000403000000020004" pitchFamily="2" charset="0"/>
                <a:ea typeface="Helvetica Neue Light" panose="02000403000000020004" pitchFamily="2" charset="0"/>
              </a:rPr>
              <a:t>ihren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Aufgaben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gehören</a:t>
            </a:r>
            <a:r>
              <a:rPr lang="en-GB">
                <a:latin typeface="Helvetica Neue Light" panose="02000403000000020004" pitchFamily="2" charset="0"/>
                <a:ea typeface="Helvetica Neue Light" panose="02000403000000020004" pitchFamily="2" charset="0"/>
              </a:rPr>
              <a:t> die </a:t>
            </a:r>
            <a:r>
              <a:rPr lang="en-GB">
                <a:solidFill>
                  <a:srgbClr val="F1AE2B"/>
                </a:solidFill>
                <a:latin typeface="Helvetica Neue Light" panose="02000403000000020004" pitchFamily="2" charset="0"/>
                <a:ea typeface="Helvetica Neue Light" panose="02000403000000020004" pitchFamily="2" charset="0"/>
              </a:rPr>
              <a:t>Analyse</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Änderung</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bestehender</a:t>
            </a:r>
            <a:r>
              <a:rPr lang="en-GB">
                <a:latin typeface="Helvetica Neue Light" panose="02000403000000020004" pitchFamily="2" charset="0"/>
                <a:ea typeface="Helvetica Neue Light" panose="02000403000000020004" pitchFamily="2" charset="0"/>
              </a:rPr>
              <a:t> Software </a:t>
            </a:r>
            <a:r>
              <a:rPr lang="en-GB" err="1">
                <a:latin typeface="Helvetica Neue Light" panose="02000403000000020004" pitchFamily="2" charset="0"/>
                <a:ea typeface="Helvetica Neue Light" panose="02000403000000020004" pitchFamily="2" charset="0"/>
              </a:rPr>
              <a:t>sowie</a:t>
            </a:r>
            <a:r>
              <a:rPr lang="en-GB">
                <a:latin typeface="Helvetica Neue Light" panose="02000403000000020004" pitchFamily="2" charset="0"/>
                <a:ea typeface="Helvetica Neue Light" panose="02000403000000020004" pitchFamily="2" charset="0"/>
              </a:rPr>
              <a:t> das </a:t>
            </a:r>
            <a:r>
              <a:rPr lang="en-GB" err="1">
                <a:solidFill>
                  <a:srgbClr val="F1AE2B"/>
                </a:solidFill>
                <a:latin typeface="Helvetica Neue Light" panose="02000403000000020004" pitchFamily="2" charset="0"/>
                <a:ea typeface="Helvetica Neue Light" panose="02000403000000020004" pitchFamily="2" charset="0"/>
              </a:rPr>
              <a:t>Entwerfen</a:t>
            </a:r>
            <a:r>
              <a:rPr lang="en-GB">
                <a:latin typeface="Helvetica Neue Light" panose="02000403000000020004" pitchFamily="2" charset="0"/>
                <a:ea typeface="Helvetica Neue Light" panose="02000403000000020004" pitchFamily="2" charset="0"/>
              </a:rPr>
              <a:t>, </a:t>
            </a:r>
            <a:r>
              <a:rPr lang="en-GB" err="1">
                <a:solidFill>
                  <a:srgbClr val="F1AE2B"/>
                </a:solidFill>
                <a:latin typeface="Helvetica Neue Light" panose="02000403000000020004" pitchFamily="2" charset="0"/>
                <a:ea typeface="Helvetica Neue Light" panose="02000403000000020004" pitchFamily="2" charset="0"/>
              </a:rPr>
              <a:t>Konstruieren</a:t>
            </a:r>
            <a:r>
              <a:rPr lang="en-GB">
                <a:latin typeface="Helvetica Neue Light" panose="02000403000000020004" pitchFamily="2" charset="0"/>
                <a:ea typeface="Helvetica Neue Light" panose="02000403000000020004" pitchFamily="2" charset="0"/>
              </a:rPr>
              <a:t> und </a:t>
            </a:r>
            <a:r>
              <a:rPr lang="en-GB" err="1">
                <a:solidFill>
                  <a:srgbClr val="F1AE2B"/>
                </a:solidFill>
                <a:latin typeface="Helvetica Neue Light" panose="02000403000000020004" pitchFamily="2" charset="0"/>
                <a:ea typeface="Helvetica Neue Light" panose="02000403000000020004" pitchFamily="2" charset="0"/>
              </a:rPr>
              <a:t>Testen</a:t>
            </a:r>
            <a:r>
              <a:rPr lang="en-GB">
                <a:latin typeface="Helvetica Neue Light" panose="02000403000000020004" pitchFamily="2" charset="0"/>
                <a:ea typeface="Helvetica Neue Light" panose="02000403000000020004" pitchFamily="2" charset="0"/>
              </a:rPr>
              <a:t> von </a:t>
            </a:r>
            <a:r>
              <a:rPr lang="en-GB" err="1">
                <a:latin typeface="Helvetica Neue Light" panose="02000403000000020004" pitchFamily="2" charset="0"/>
                <a:ea typeface="Helvetica Neue Light" panose="02000403000000020004" pitchFamily="2" charset="0"/>
              </a:rPr>
              <a:t>Endbenutzeranwendungen</a:t>
            </a:r>
            <a:r>
              <a:rPr lang="en-GB">
                <a:latin typeface="Helvetica Neue Light" panose="02000403000000020004" pitchFamily="2" charset="0"/>
                <a:ea typeface="Helvetica Neue Light" panose="02000403000000020004" pitchFamily="2" charset="0"/>
              </a:rPr>
              <a:t>, die den </a:t>
            </a:r>
            <a:r>
              <a:rPr lang="en-GB" err="1">
                <a:latin typeface="Helvetica Neue Light" panose="02000403000000020004" pitchFamily="2" charset="0"/>
                <a:ea typeface="Helvetica Neue Light" panose="02000403000000020004" pitchFamily="2" charset="0"/>
              </a:rPr>
              <a:t>Bedürfnissen</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Benutzer</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entsprechen</a:t>
            </a:r>
            <a:r>
              <a:rPr lang="en-GB">
                <a:latin typeface="Helvetica Neue Light" panose="02000403000000020004" pitchFamily="2" charset="0"/>
                <a:ea typeface="Helvetica Neue Light" panose="02000403000000020004" pitchFamily="2" charset="0"/>
              </a:rPr>
              <a:t> - und das </a:t>
            </a:r>
            <a:r>
              <a:rPr lang="en-GB" err="1">
                <a:latin typeface="Helvetica Neue Light" panose="02000403000000020004" pitchFamily="2" charset="0"/>
                <a:ea typeface="Helvetica Neue Light" panose="02000403000000020004" pitchFamily="2" charset="0"/>
              </a:rPr>
              <a:t>alles</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mit</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Hilfe</a:t>
            </a:r>
            <a:r>
              <a:rPr lang="en-GB">
                <a:latin typeface="Helvetica Neue Light" panose="02000403000000020004" pitchFamily="2" charset="0"/>
                <a:ea typeface="Helvetica Neue Light" panose="02000403000000020004" pitchFamily="2" charset="0"/>
              </a:rPr>
              <a:t> von Software-</a:t>
            </a:r>
            <a:r>
              <a:rPr lang="en-GB" err="1">
                <a:latin typeface="Helvetica Neue Light" panose="02000403000000020004" pitchFamily="2" charset="0"/>
                <a:ea typeface="Helvetica Neue Light" panose="02000403000000020004" pitchFamily="2" charset="0"/>
              </a:rPr>
              <a:t>Programmiersprachen</a:t>
            </a:r>
            <a:r>
              <a:rPr lang="en-GB">
                <a:latin typeface="Helvetica Neue Light" panose="02000403000000020004" pitchFamily="2" charset="0"/>
                <a:ea typeface="Helvetica Neue Light" panose="02000403000000020004" pitchFamily="2" charset="0"/>
              </a:rPr>
              <a:t>.</a:t>
            </a:r>
          </a:p>
          <a:p>
            <a:endParaRPr lang="en-CH"/>
          </a:p>
        </p:txBody>
      </p:sp>
      <p:sp>
        <p:nvSpPr>
          <p:cNvPr id="4" name="Slide Number Placeholder 3"/>
          <p:cNvSpPr>
            <a:spLocks noGrp="1"/>
          </p:cNvSpPr>
          <p:nvPr>
            <p:ph type="sldNum" sz="quarter" idx="5"/>
          </p:nvPr>
        </p:nvSpPr>
        <p:spPr/>
        <p:txBody>
          <a:bodyPr/>
          <a:lstStyle/>
          <a:p>
            <a:fld id="{066A568A-248A-2842-B036-CF6014FE7BF6}" type="slidenum">
              <a:rPr lang="en-US" smtClean="0"/>
              <a:t>24</a:t>
            </a:fld>
            <a:endParaRPr lang="en-US"/>
          </a:p>
        </p:txBody>
      </p:sp>
    </p:spTree>
    <p:extLst>
      <p:ext uri="{BB962C8B-B14F-4D97-AF65-F5344CB8AC3E}">
        <p14:creationId xmlns:p14="http://schemas.microsoft.com/office/powerpoint/2010/main" val="1454995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CH" err="1"/>
              <a:t>What</a:t>
            </a:r>
            <a:r>
              <a:rPr lang="fr-CH"/>
              <a:t> </a:t>
            </a:r>
            <a:r>
              <a:rPr lang="fr-CH" err="1"/>
              <a:t>we</a:t>
            </a:r>
            <a:r>
              <a:rPr lang="fr-CH"/>
              <a:t> </a:t>
            </a:r>
            <a:r>
              <a:rPr lang="fr-CH" err="1"/>
              <a:t>need</a:t>
            </a:r>
            <a:r>
              <a:rPr lang="fr-CH"/>
              <a:t> </a:t>
            </a:r>
            <a:r>
              <a:rPr lang="fr-CH" err="1"/>
              <a:t>from</a:t>
            </a:r>
            <a:r>
              <a:rPr lang="fr-CH"/>
              <a:t> </a:t>
            </a:r>
            <a:r>
              <a:rPr lang="fr-CH" err="1"/>
              <a:t>them</a:t>
            </a:r>
            <a:r>
              <a:rPr lang="fr-CH"/>
              <a:t> : </a:t>
            </a:r>
          </a:p>
          <a:p>
            <a:pPr marL="628650" lvl="1" indent="-171450" algn="l" rtl="0">
              <a:spcBef>
                <a:spcPts val="0"/>
              </a:spcBef>
              <a:spcAft>
                <a:spcPts val="0"/>
              </a:spcAft>
              <a:buFontTx/>
              <a:buChar char="-"/>
            </a:pPr>
            <a:r>
              <a:rPr lang="fr-CH" err="1"/>
              <a:t>Advice</a:t>
            </a:r>
            <a:r>
              <a:rPr lang="fr-CH"/>
              <a:t> on how to </a:t>
            </a:r>
            <a:r>
              <a:rPr lang="fr-CH" err="1"/>
              <a:t>pursue</a:t>
            </a:r>
            <a:r>
              <a:rPr lang="fr-CH"/>
              <a:t> the </a:t>
            </a:r>
            <a:r>
              <a:rPr lang="fr-CH" err="1"/>
              <a:t>project</a:t>
            </a:r>
            <a:r>
              <a:rPr lang="fr-CH"/>
              <a:t> </a:t>
            </a:r>
          </a:p>
          <a:p>
            <a:pPr marL="628650" lvl="1" indent="-171450" algn="l" rtl="0">
              <a:spcBef>
                <a:spcPts val="0"/>
              </a:spcBef>
              <a:spcAft>
                <a:spcPts val="0"/>
              </a:spcAft>
              <a:buFontTx/>
              <a:buChar char="-"/>
            </a:pPr>
            <a:r>
              <a:rPr lang="fr-CH" err="1"/>
              <a:t>Did</a:t>
            </a:r>
            <a:r>
              <a:rPr lang="fr-CH"/>
              <a:t> I </a:t>
            </a:r>
            <a:r>
              <a:rPr lang="fr-CH" err="1"/>
              <a:t>missed</a:t>
            </a:r>
            <a:r>
              <a:rPr lang="fr-CH"/>
              <a:t> </a:t>
            </a:r>
            <a:r>
              <a:rPr lang="fr-CH" err="1"/>
              <a:t>something</a:t>
            </a:r>
            <a:r>
              <a:rPr lang="fr-CH"/>
              <a:t> in </a:t>
            </a:r>
            <a:r>
              <a:rPr lang="fr-CH" err="1"/>
              <a:t>my</a:t>
            </a:r>
            <a:r>
              <a:rPr lang="fr-CH"/>
              <a:t> </a:t>
            </a:r>
            <a:r>
              <a:rPr lang="fr-CH" err="1"/>
              <a:t>research</a:t>
            </a:r>
            <a:r>
              <a:rPr lang="fr-CH"/>
              <a:t> / </a:t>
            </a:r>
            <a:r>
              <a:rPr lang="fr-CH" err="1"/>
              <a:t>litteture</a:t>
            </a:r>
            <a:r>
              <a:rPr lang="fr-CH"/>
              <a:t> </a:t>
            </a:r>
            <a:r>
              <a:rPr lang="fr-CH" err="1"/>
              <a:t>review</a:t>
            </a:r>
            <a:r>
              <a:rPr lang="fr-CH"/>
              <a:t> </a:t>
            </a:r>
          </a:p>
          <a:p>
            <a:pPr marL="628650" lvl="1" indent="-171450" algn="l" rtl="0">
              <a:spcBef>
                <a:spcPts val="0"/>
              </a:spcBef>
              <a:spcAft>
                <a:spcPts val="0"/>
              </a:spcAft>
              <a:buFontTx/>
              <a:buChar char="-"/>
            </a:pPr>
            <a:r>
              <a:rPr lang="fr-CH"/>
              <a:t>Point of contact in case I have </a:t>
            </a:r>
            <a:r>
              <a:rPr lang="fr-CH" err="1"/>
              <a:t>some</a:t>
            </a:r>
            <a:r>
              <a:rPr lang="fr-CH"/>
              <a:t> questions </a:t>
            </a:r>
            <a:endParaRPr/>
          </a:p>
        </p:txBody>
      </p:sp>
    </p:spTree>
    <p:extLst>
      <p:ext uri="{BB962C8B-B14F-4D97-AF65-F5344CB8AC3E}">
        <p14:creationId xmlns:p14="http://schemas.microsoft.com/office/powerpoint/2010/main" val="2796357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754100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976a8fcbd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976a8fcbd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976a8fcbd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976a8fcbd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976a8fcbd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976a8fcbd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Frage für die </a:t>
            </a:r>
            <a:r>
              <a:rPr lang="en-US" dirty="0" err="1"/>
              <a:t>Studierende</a:t>
            </a:r>
            <a:r>
              <a:rPr lang="en-US" dirty="0"/>
              <a:t>: Wissen </a:t>
            </a:r>
            <a:r>
              <a:rPr lang="en-US" dirty="0" err="1"/>
              <a:t>sie</a:t>
            </a:r>
            <a:r>
              <a:rPr lang="en-US" dirty="0"/>
              <a:t> was </a:t>
            </a:r>
            <a:r>
              <a:rPr lang="en-US" dirty="0" err="1"/>
              <a:t>Künstliche</a:t>
            </a:r>
            <a:r>
              <a:rPr lang="en-US" dirty="0"/>
              <a:t> </a:t>
            </a:r>
            <a:r>
              <a:rPr lang="en-US" dirty="0" err="1"/>
              <a:t>Intelligenz</a:t>
            </a:r>
            <a:r>
              <a:rPr lang="en-US" dirty="0"/>
              <a:t> </a:t>
            </a:r>
            <a:r>
              <a:rPr lang="en-US" dirty="0" err="1"/>
              <a:t>ist</a:t>
            </a:r>
            <a:r>
              <a:rPr lang="en-US" dirty="0"/>
              <a:t>?</a:t>
            </a:r>
          </a:p>
          <a:p>
            <a:r>
              <a:rPr lang="en-US" dirty="0"/>
              <a:t>In </a:t>
            </a:r>
            <a:r>
              <a:rPr lang="en-US" dirty="0" err="1"/>
              <a:t>welchen</a:t>
            </a:r>
            <a:r>
              <a:rPr lang="en-US" dirty="0"/>
              <a:t> </a:t>
            </a:r>
            <a:r>
              <a:rPr lang="en-US" dirty="0" err="1"/>
              <a:t>Kontext</a:t>
            </a:r>
            <a:r>
              <a:rPr lang="en-US" dirty="0"/>
              <a:t> / Application </a:t>
            </a:r>
            <a:r>
              <a:rPr lang="en-US" dirty="0" err="1"/>
              <a:t>haben</a:t>
            </a:r>
            <a:r>
              <a:rPr lang="en-US" dirty="0"/>
              <a:t> </a:t>
            </a:r>
            <a:r>
              <a:rPr lang="en-US" dirty="0" err="1"/>
              <a:t>sie</a:t>
            </a:r>
            <a:r>
              <a:rPr lang="en-US" dirty="0"/>
              <a:t> </a:t>
            </a:r>
            <a:r>
              <a:rPr lang="en-US" dirty="0" err="1"/>
              <a:t>schon</a:t>
            </a:r>
            <a:r>
              <a:rPr lang="en-US" dirty="0"/>
              <a:t> </a:t>
            </a:r>
            <a:r>
              <a:rPr lang="en-US" dirty="0" err="1"/>
              <a:t>davon</a:t>
            </a:r>
            <a:r>
              <a:rPr lang="en-US" dirty="0"/>
              <a:t> </a:t>
            </a:r>
            <a:r>
              <a:rPr lang="en-US" dirty="0" err="1"/>
              <a:t>gehört</a:t>
            </a:r>
            <a:r>
              <a:rPr lang="en-US" dirty="0"/>
              <a:t>?</a:t>
            </a:r>
          </a:p>
          <a:p>
            <a:r>
              <a:rPr lang="en-US" dirty="0"/>
              <a:t>Haben </a:t>
            </a:r>
            <a:r>
              <a:rPr lang="en-US" dirty="0" err="1"/>
              <a:t>sie</a:t>
            </a:r>
            <a:r>
              <a:rPr lang="en-US" dirty="0"/>
              <a:t> es </a:t>
            </a:r>
            <a:r>
              <a:rPr lang="en-US" dirty="0" err="1"/>
              <a:t>schon</a:t>
            </a:r>
            <a:r>
              <a:rPr lang="en-US" dirty="0"/>
              <a:t> </a:t>
            </a:r>
            <a:r>
              <a:rPr lang="en-US" dirty="0" err="1"/>
              <a:t>benutzt</a:t>
            </a:r>
            <a:r>
              <a:rPr lang="en-US" dirty="0"/>
              <a:t>? </a:t>
            </a:r>
            <a:r>
              <a:rPr lang="en-US" dirty="0" err="1"/>
              <a:t>Wofür</a:t>
            </a:r>
            <a:r>
              <a:rPr lang="en-US" dirty="0"/>
              <a:t>?</a:t>
            </a:r>
            <a:endParaRPr lang="en-CH" dirty="0"/>
          </a:p>
        </p:txBody>
      </p:sp>
      <p:sp>
        <p:nvSpPr>
          <p:cNvPr id="4" name="Slide Number Placeholder 3"/>
          <p:cNvSpPr>
            <a:spLocks noGrp="1"/>
          </p:cNvSpPr>
          <p:nvPr>
            <p:ph type="sldNum" sz="quarter" idx="5"/>
          </p:nvPr>
        </p:nvSpPr>
        <p:spPr/>
        <p:txBody>
          <a:bodyPr/>
          <a:lstStyle/>
          <a:p>
            <a:fld id="{066A568A-248A-2842-B036-CF6014FE7BF6}" type="slidenum">
              <a:rPr lang="en-US" smtClean="0"/>
              <a:t>12</a:t>
            </a:fld>
            <a:endParaRPr lang="en-US"/>
          </a:p>
        </p:txBody>
      </p:sp>
    </p:spTree>
    <p:extLst>
      <p:ext uri="{BB962C8B-B14F-4D97-AF65-F5344CB8AC3E}">
        <p14:creationId xmlns:p14="http://schemas.microsoft.com/office/powerpoint/2010/main" val="779087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066A568A-248A-2842-B036-CF6014FE7BF6}" type="slidenum">
              <a:rPr lang="en-US" smtClean="0"/>
              <a:t>13</a:t>
            </a:fld>
            <a:endParaRPr lang="en-US"/>
          </a:p>
        </p:txBody>
      </p:sp>
    </p:spTree>
    <p:extLst>
      <p:ext uri="{BB962C8B-B14F-4D97-AF65-F5344CB8AC3E}">
        <p14:creationId xmlns:p14="http://schemas.microsoft.com/office/powerpoint/2010/main" val="220361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9EF01-8DEC-761F-E2A9-332AB8B8D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E9B55-5C89-3BCC-C414-F075FC343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519BD-DC66-1BA5-9C40-C9D6C4663F3D}"/>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8CC146A2-E72A-F262-C697-B92E0E730213}"/>
              </a:ext>
            </a:extLst>
          </p:cNvPr>
          <p:cNvSpPr>
            <a:spLocks noGrp="1"/>
          </p:cNvSpPr>
          <p:nvPr>
            <p:ph type="sldNum" sz="quarter" idx="5"/>
          </p:nvPr>
        </p:nvSpPr>
        <p:spPr/>
        <p:txBody>
          <a:bodyPr/>
          <a:lstStyle/>
          <a:p>
            <a:fld id="{066A568A-248A-2842-B036-CF6014FE7BF6}" type="slidenum">
              <a:rPr lang="en-US" smtClean="0"/>
              <a:t>14</a:t>
            </a:fld>
            <a:endParaRPr lang="en-US"/>
          </a:p>
        </p:txBody>
      </p:sp>
    </p:spTree>
    <p:extLst>
      <p:ext uri="{BB962C8B-B14F-4D97-AF65-F5344CB8AC3E}">
        <p14:creationId xmlns:p14="http://schemas.microsoft.com/office/powerpoint/2010/main" val="794623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Classification:</a:t>
            </a:r>
            <a:br>
              <a:rPr lang="en-GB"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Ist</a:t>
            </a:r>
            <a:r>
              <a:rPr lang="en-US" sz="1200" kern="1200" dirty="0">
                <a:solidFill>
                  <a:schemeClr val="tx1"/>
                </a:solidFill>
                <a:effectLst/>
                <a:latin typeface="+mn-lt"/>
                <a:ea typeface="+mn-ea"/>
                <a:cs typeface="+mn-cs"/>
              </a:rPr>
              <a:t> das </a:t>
            </a:r>
            <a:r>
              <a:rPr lang="en-US" sz="1200" kern="1200" dirty="0" err="1">
                <a:solidFill>
                  <a:schemeClr val="tx1"/>
                </a:solidFill>
                <a:effectLst/>
                <a:latin typeface="+mn-lt"/>
                <a:ea typeface="+mn-ea"/>
                <a:cs typeface="+mn-cs"/>
              </a:rPr>
              <a:t>ein</a:t>
            </a:r>
            <a:r>
              <a:rPr lang="en-US" sz="1200" kern="1200" dirty="0">
                <a:solidFill>
                  <a:schemeClr val="tx1"/>
                </a:solidFill>
                <a:effectLst/>
                <a:latin typeface="+mn-lt"/>
                <a:ea typeface="+mn-ea"/>
                <a:cs typeface="+mn-cs"/>
              </a:rPr>
              <a:t> Hund </a:t>
            </a:r>
            <a:r>
              <a:rPr lang="en-US" sz="1200" kern="1200" dirty="0" err="1">
                <a:solidFill>
                  <a:schemeClr val="tx1"/>
                </a:solidFill>
                <a:effectLst/>
                <a:latin typeface="+mn-lt"/>
                <a:ea typeface="+mn-ea"/>
                <a:cs typeface="+mn-cs"/>
              </a:rPr>
              <a:t>oder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eine</a:t>
            </a:r>
            <a:r>
              <a:rPr lang="en-US" sz="1200" kern="1200" dirty="0">
                <a:solidFill>
                  <a:schemeClr val="tx1"/>
                </a:solidFill>
                <a:effectLst/>
                <a:latin typeface="+mn-lt"/>
                <a:ea typeface="+mn-ea"/>
                <a:cs typeface="+mn-cs"/>
              </a:rPr>
              <a:t> Katze?</a:t>
            </a:r>
            <a:endParaRPr lang="en-GB" dirty="0">
              <a:effectLst/>
            </a:endParaRPr>
          </a:p>
          <a:p>
            <a:r>
              <a:rPr lang="en-US" sz="1200" kern="1200" dirty="0" err="1">
                <a:solidFill>
                  <a:schemeClr val="tx1"/>
                </a:solidFill>
                <a:effectLst/>
                <a:latin typeface="+mn-lt"/>
                <a:ea typeface="+mn-ea"/>
                <a:cs typeface="+mn-cs"/>
              </a:rPr>
              <a:t>Welche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Hundrasse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ist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diesem</a:t>
            </a:r>
            <a:r>
              <a:rPr lang="en-US" sz="1200" kern="1200" dirty="0">
                <a:solidFill>
                  <a:schemeClr val="tx1"/>
                </a:solidFill>
                <a:effectLst/>
                <a:latin typeface="+mn-lt"/>
                <a:ea typeface="+mn-ea"/>
                <a:cs typeface="+mn-cs"/>
              </a:rPr>
              <a:t> Hund?</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Regression:</a:t>
            </a:r>
          </a:p>
          <a:p>
            <a:r>
              <a:rPr lang="en-GB" sz="1200" kern="1200" dirty="0">
                <a:solidFill>
                  <a:schemeClr val="tx1"/>
                </a:solidFill>
                <a:effectLst/>
                <a:latin typeface="+mn-lt"/>
                <a:ea typeface="+mn-ea"/>
                <a:cs typeface="+mn-cs"/>
              </a:rPr>
              <a:t>Wie </a:t>
            </a:r>
            <a:r>
              <a:rPr lang="en-GB" sz="1200" kern="1200" dirty="0" err="1">
                <a:solidFill>
                  <a:schemeClr val="tx1"/>
                </a:solidFill>
                <a:effectLst/>
                <a:latin typeface="+mn-lt"/>
                <a:ea typeface="+mn-ea"/>
                <a:cs typeface="+mn-cs"/>
              </a:rPr>
              <a:t>viel</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wiegt</a:t>
            </a:r>
            <a:r>
              <a:rPr lang="en-GB" sz="1200" kern="1200" dirty="0">
                <a:solidFill>
                  <a:schemeClr val="tx1"/>
                </a:solidFill>
                <a:effectLst/>
                <a:latin typeface="+mn-lt"/>
                <a:ea typeface="+mn-ea"/>
                <a:cs typeface="+mn-cs"/>
              </a:rPr>
              <a:t> der Hund?</a:t>
            </a:r>
          </a:p>
          <a:p>
            <a:r>
              <a:rPr lang="en-US" sz="1200" kern="1200" dirty="0">
                <a:solidFill>
                  <a:schemeClr val="tx1"/>
                </a:solidFill>
                <a:effectLst/>
                <a:latin typeface="+mn-lt"/>
                <a:ea typeface="+mn-ea"/>
                <a:cs typeface="+mn-cs"/>
              </a:rPr>
              <a:t>Wie gross </a:t>
            </a:r>
            <a:r>
              <a:rPr lang="en-US" sz="1200" kern="1200" dirty="0" err="1">
                <a:solidFill>
                  <a:schemeClr val="tx1"/>
                </a:solidFill>
                <a:effectLst/>
                <a:latin typeface="+mn-lt"/>
                <a:ea typeface="+mn-ea"/>
                <a:cs typeface="+mn-cs"/>
              </a:rPr>
              <a:t>ist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dieser</a:t>
            </a:r>
            <a:r>
              <a:rPr lang="en-US" sz="1200" kern="1200" dirty="0">
                <a:solidFill>
                  <a:schemeClr val="tx1"/>
                </a:solidFill>
                <a:effectLst/>
                <a:latin typeface="+mn-lt"/>
                <a:ea typeface="+mn-ea"/>
                <a:cs typeface="+mn-cs"/>
              </a:rPr>
              <a:t> Hund?</a:t>
            </a:r>
          </a:p>
          <a:p>
            <a:r>
              <a:rPr lang="en-US" sz="1200" kern="1200" dirty="0">
                <a:solidFill>
                  <a:schemeClr val="tx1"/>
                </a:solidFill>
                <a:effectLst/>
                <a:latin typeface="+mn-lt"/>
                <a:ea typeface="+mn-ea"/>
                <a:cs typeface="+mn-cs"/>
              </a:rPr>
              <a:t>Wie alt </a:t>
            </a:r>
            <a:r>
              <a:rPr lang="en-US" sz="1200" kern="1200" dirty="0" err="1">
                <a:solidFill>
                  <a:schemeClr val="tx1"/>
                </a:solidFill>
                <a:effectLst/>
                <a:latin typeface="+mn-lt"/>
                <a:ea typeface="+mn-ea"/>
                <a:cs typeface="+mn-cs"/>
              </a:rPr>
              <a:t>ist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dieser</a:t>
            </a:r>
            <a:r>
              <a:rPr lang="en-US" sz="1200" kern="1200" dirty="0">
                <a:solidFill>
                  <a:schemeClr val="tx1"/>
                </a:solidFill>
                <a:effectLst/>
                <a:latin typeface="+mn-lt"/>
                <a:ea typeface="+mn-ea"/>
                <a:cs typeface="+mn-cs"/>
              </a:rPr>
              <a:t> Hund?</a:t>
            </a:r>
            <a:endParaRPr lang="en-GB" dirty="0">
              <a:effectLst/>
            </a:endParaRPr>
          </a:p>
          <a:p>
            <a:r>
              <a:rPr lang="en-GB" sz="1200" kern="1200" dirty="0">
                <a:solidFill>
                  <a:schemeClr val="tx1"/>
                </a:solidFill>
                <a:effectLst/>
                <a:latin typeface="+mn-lt"/>
                <a:ea typeface="+mn-ea"/>
                <a:cs typeface="+mn-cs"/>
              </a:rPr>
              <a:t>Clustering: </a:t>
            </a:r>
            <a:endParaRPr lang="en-GB" dirty="0">
              <a:effectLst/>
            </a:endParaRPr>
          </a:p>
          <a:p>
            <a:r>
              <a:rPr lang="en-US" dirty="0"/>
              <a:t>1 </a:t>
            </a:r>
            <a:r>
              <a:rPr lang="en-US" dirty="0" err="1"/>
              <a:t>millionen</a:t>
            </a:r>
            <a:r>
              <a:rPr lang="en-US" dirty="0"/>
              <a:t> Bilder von </a:t>
            </a:r>
            <a:r>
              <a:rPr lang="en-US" dirty="0" err="1"/>
              <a:t>Hünde</a:t>
            </a:r>
            <a:r>
              <a:rPr lang="en-US" dirty="0"/>
              <a:t> </a:t>
            </a:r>
            <a:r>
              <a:rPr lang="en-US" dirty="0" err="1"/>
              <a:t>anschauen</a:t>
            </a:r>
            <a:r>
              <a:rPr lang="en-US" dirty="0"/>
              <a:t> und die in </a:t>
            </a:r>
            <a:r>
              <a:rPr lang="en-US" dirty="0" err="1"/>
              <a:t>verschiedene</a:t>
            </a:r>
            <a:r>
              <a:rPr lang="en-US" dirty="0"/>
              <a:t> </a:t>
            </a:r>
            <a:r>
              <a:rPr lang="en-US" dirty="0" err="1"/>
              <a:t>gruppe</a:t>
            </a:r>
            <a:r>
              <a:rPr lang="en-US" dirty="0"/>
              <a:t>/clusters </a:t>
            </a:r>
            <a:r>
              <a:rPr lang="en-US" dirty="0" err="1"/>
              <a:t>sortieren</a:t>
            </a:r>
            <a:endParaRPr lang="en-CH" dirty="0"/>
          </a:p>
        </p:txBody>
      </p:sp>
      <p:sp>
        <p:nvSpPr>
          <p:cNvPr id="4" name="Slide Number Placeholder 3"/>
          <p:cNvSpPr>
            <a:spLocks noGrp="1"/>
          </p:cNvSpPr>
          <p:nvPr>
            <p:ph type="sldNum" sz="quarter" idx="5"/>
          </p:nvPr>
        </p:nvSpPr>
        <p:spPr/>
        <p:txBody>
          <a:bodyPr/>
          <a:lstStyle/>
          <a:p>
            <a:fld id="{066A568A-248A-2842-B036-CF6014FE7BF6}" type="slidenum">
              <a:rPr lang="en-US" smtClean="0"/>
              <a:t>15</a:t>
            </a:fld>
            <a:endParaRPr lang="en-US"/>
          </a:p>
        </p:txBody>
      </p:sp>
    </p:spTree>
    <p:extLst>
      <p:ext uri="{BB962C8B-B14F-4D97-AF65-F5344CB8AC3E}">
        <p14:creationId xmlns:p14="http://schemas.microsoft.com/office/powerpoint/2010/main" val="764207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6E1F-185C-FD48-B670-5147B6C5C7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20BAA-E293-CB42-ABDD-B299DDA68F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B0E692-362B-C149-9CDC-C3F5C2B70FC0}"/>
              </a:ext>
            </a:extLst>
          </p:cNvPr>
          <p:cNvSpPr>
            <a:spLocks noGrp="1"/>
          </p:cNvSpPr>
          <p:nvPr>
            <p:ph type="dt" sz="half" idx="10"/>
          </p:nvPr>
        </p:nvSpPr>
        <p:spPr/>
        <p:txBody>
          <a:bodyPr/>
          <a:lstStyle/>
          <a:p>
            <a:fld id="{65A0C125-2532-3641-B876-7455AA778F23}" type="datetimeFigureOut">
              <a:rPr lang="en-US" smtClean="0"/>
              <a:t>5/13/2025</a:t>
            </a:fld>
            <a:endParaRPr lang="en-US"/>
          </a:p>
        </p:txBody>
      </p:sp>
      <p:sp>
        <p:nvSpPr>
          <p:cNvPr id="5" name="Footer Placeholder 4">
            <a:extLst>
              <a:ext uri="{FF2B5EF4-FFF2-40B4-BE49-F238E27FC236}">
                <a16:creationId xmlns:a16="http://schemas.microsoft.com/office/drawing/2014/main" id="{28BAEB12-4C9C-9145-8994-5577B78E7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E806E-B856-7845-B6DC-25FC9051D2FB}"/>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104163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D202-214F-804B-996F-406C160F2F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20FC54-7FA2-CF48-A354-B6EE8D8AAB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B2DD0-4885-A541-86CF-231434EA963F}"/>
              </a:ext>
            </a:extLst>
          </p:cNvPr>
          <p:cNvSpPr>
            <a:spLocks noGrp="1"/>
          </p:cNvSpPr>
          <p:nvPr>
            <p:ph type="dt" sz="half" idx="10"/>
          </p:nvPr>
        </p:nvSpPr>
        <p:spPr/>
        <p:txBody>
          <a:bodyPr/>
          <a:lstStyle/>
          <a:p>
            <a:fld id="{65A0C125-2532-3641-B876-7455AA778F23}" type="datetimeFigureOut">
              <a:rPr lang="en-US" smtClean="0"/>
              <a:t>5/13/2025</a:t>
            </a:fld>
            <a:endParaRPr lang="en-US"/>
          </a:p>
        </p:txBody>
      </p:sp>
      <p:sp>
        <p:nvSpPr>
          <p:cNvPr id="5" name="Footer Placeholder 4">
            <a:extLst>
              <a:ext uri="{FF2B5EF4-FFF2-40B4-BE49-F238E27FC236}">
                <a16:creationId xmlns:a16="http://schemas.microsoft.com/office/drawing/2014/main" id="{7D28F850-3890-3445-8C13-F20506AD2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D6B70-22EB-7E46-8263-C2E150D51626}"/>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108787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90010C-6793-014D-8FA6-C7BDCF5776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3A0131-8F97-0A4F-80F8-102D52917C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11DEA-C0ED-B547-8B2B-A210673A06E5}"/>
              </a:ext>
            </a:extLst>
          </p:cNvPr>
          <p:cNvSpPr>
            <a:spLocks noGrp="1"/>
          </p:cNvSpPr>
          <p:nvPr>
            <p:ph type="dt" sz="half" idx="10"/>
          </p:nvPr>
        </p:nvSpPr>
        <p:spPr/>
        <p:txBody>
          <a:bodyPr/>
          <a:lstStyle/>
          <a:p>
            <a:fld id="{65A0C125-2532-3641-B876-7455AA778F23}" type="datetimeFigureOut">
              <a:rPr lang="en-US" smtClean="0"/>
              <a:t>5/13/2025</a:t>
            </a:fld>
            <a:endParaRPr lang="en-US"/>
          </a:p>
        </p:txBody>
      </p:sp>
      <p:sp>
        <p:nvSpPr>
          <p:cNvPr id="5" name="Footer Placeholder 4">
            <a:extLst>
              <a:ext uri="{FF2B5EF4-FFF2-40B4-BE49-F238E27FC236}">
                <a16:creationId xmlns:a16="http://schemas.microsoft.com/office/drawing/2014/main" id="{7782F799-496D-2E4E-ABF7-E53472688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C0F57-BDE0-5540-A635-D02B8D65BA33}"/>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2001524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6" name="Picture 5" descr="A picture containing text, indoor, wall, computer&#10;&#10;Description automatically generated">
            <a:extLst>
              <a:ext uri="{FF2B5EF4-FFF2-40B4-BE49-F238E27FC236}">
                <a16:creationId xmlns:a16="http://schemas.microsoft.com/office/drawing/2014/main" id="{DED1045F-80F9-4E45-BB10-ED7908C1CACC}"/>
              </a:ext>
            </a:extLst>
          </p:cNvPr>
          <p:cNvPicPr>
            <a:picLocks noChangeAspect="1"/>
          </p:cNvPicPr>
          <p:nvPr userDrawn="1"/>
        </p:nvPicPr>
        <p:blipFill>
          <a:blip r:embed="rId2"/>
          <a:stretch>
            <a:fillRect/>
          </a:stretch>
        </p:blipFill>
        <p:spPr>
          <a:xfrm>
            <a:off x="6682" y="0"/>
            <a:ext cx="12185318" cy="8124367"/>
          </a:xfrm>
          <a:prstGeom prst="rect">
            <a:avLst/>
          </a:prstGeom>
        </p:spPr>
      </p:pic>
      <p:sp>
        <p:nvSpPr>
          <p:cNvPr id="11" name="Google Shape;11;p2"/>
          <p:cNvSpPr/>
          <p:nvPr/>
        </p:nvSpPr>
        <p:spPr>
          <a:xfrm>
            <a:off x="772000" y="2560600"/>
            <a:ext cx="72400" cy="15892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FFFF"/>
              </a:solidFill>
            </a:endParaRPr>
          </a:p>
        </p:txBody>
      </p:sp>
      <p:sp>
        <p:nvSpPr>
          <p:cNvPr id="2" name="Slide Number Placeholder 1">
            <a:extLst>
              <a:ext uri="{FF2B5EF4-FFF2-40B4-BE49-F238E27FC236}">
                <a16:creationId xmlns:a16="http://schemas.microsoft.com/office/drawing/2014/main" id="{07EB08DA-9C97-B848-B67B-AAA5B722F4ED}"/>
              </a:ext>
            </a:extLst>
          </p:cNvPr>
          <p:cNvSpPr>
            <a:spLocks noGrp="1"/>
          </p:cNvSpPr>
          <p:nvPr>
            <p:ph type="sldNum" idx="10"/>
          </p:nvPr>
        </p:nvSpPr>
        <p:spPr/>
        <p:txBody>
          <a:bodyPr/>
          <a:lstStyle/>
          <a:p>
            <a:fld id="{00000000-1234-1234-1234-123412341234}" type="slidenum">
              <a:rPr lang="en" smtClean="0"/>
              <a:pPr/>
              <a:t>‹#›</a:t>
            </a:fld>
            <a:endParaRPr lang="en"/>
          </a:p>
        </p:txBody>
      </p:sp>
      <p:sp>
        <p:nvSpPr>
          <p:cNvPr id="10" name="Google Shape;10;p2"/>
          <p:cNvSpPr/>
          <p:nvPr/>
        </p:nvSpPr>
        <p:spPr>
          <a:xfrm>
            <a:off x="6682" y="0"/>
            <a:ext cx="12296273" cy="7204979"/>
          </a:xfrm>
          <a:prstGeom prst="rect">
            <a:avLst/>
          </a:prstGeom>
          <a:solidFill>
            <a:srgbClr val="4E9799">
              <a:alpha val="38824"/>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hasCustomPrompt="1"/>
          </p:nvPr>
        </p:nvSpPr>
        <p:spPr>
          <a:xfrm>
            <a:off x="772000" y="2700583"/>
            <a:ext cx="9402842" cy="1546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FFFFFF"/>
              </a:buClr>
              <a:buSzPts val="4800"/>
              <a:buNone/>
              <a:defRPr sz="6000">
                <a:solidFill>
                  <a:srgbClr val="FFFFFF"/>
                </a:solidFill>
              </a:defRPr>
            </a:lvl1pPr>
            <a:lvl2pPr lvl="1">
              <a:spcBef>
                <a:spcPts val="0"/>
              </a:spcBef>
              <a:spcAft>
                <a:spcPts val="0"/>
              </a:spcAft>
              <a:buClr>
                <a:srgbClr val="FFFFFF"/>
              </a:buClr>
              <a:buSzPts val="4800"/>
              <a:buNone/>
              <a:defRPr sz="6400">
                <a:solidFill>
                  <a:srgbClr val="FFFFFF"/>
                </a:solidFill>
              </a:defRPr>
            </a:lvl2pPr>
            <a:lvl3pPr lvl="2">
              <a:spcBef>
                <a:spcPts val="0"/>
              </a:spcBef>
              <a:spcAft>
                <a:spcPts val="0"/>
              </a:spcAft>
              <a:buClr>
                <a:srgbClr val="FFFFFF"/>
              </a:buClr>
              <a:buSzPts val="4800"/>
              <a:buNone/>
              <a:defRPr sz="6400">
                <a:solidFill>
                  <a:srgbClr val="FFFFFF"/>
                </a:solidFill>
              </a:defRPr>
            </a:lvl3pPr>
            <a:lvl4pPr lvl="3">
              <a:spcBef>
                <a:spcPts val="0"/>
              </a:spcBef>
              <a:spcAft>
                <a:spcPts val="0"/>
              </a:spcAft>
              <a:buClr>
                <a:srgbClr val="FFFFFF"/>
              </a:buClr>
              <a:buSzPts val="4800"/>
              <a:buNone/>
              <a:defRPr sz="6400">
                <a:solidFill>
                  <a:srgbClr val="FFFFFF"/>
                </a:solidFill>
              </a:defRPr>
            </a:lvl4pPr>
            <a:lvl5pPr lvl="4">
              <a:spcBef>
                <a:spcPts val="0"/>
              </a:spcBef>
              <a:spcAft>
                <a:spcPts val="0"/>
              </a:spcAft>
              <a:buClr>
                <a:srgbClr val="FFFFFF"/>
              </a:buClr>
              <a:buSzPts val="4800"/>
              <a:buNone/>
              <a:defRPr sz="6400">
                <a:solidFill>
                  <a:srgbClr val="FFFFFF"/>
                </a:solidFill>
              </a:defRPr>
            </a:lvl5pPr>
            <a:lvl6pPr lvl="5">
              <a:spcBef>
                <a:spcPts val="0"/>
              </a:spcBef>
              <a:spcAft>
                <a:spcPts val="0"/>
              </a:spcAft>
              <a:buClr>
                <a:srgbClr val="FFFFFF"/>
              </a:buClr>
              <a:buSzPts val="4800"/>
              <a:buNone/>
              <a:defRPr sz="6400">
                <a:solidFill>
                  <a:srgbClr val="FFFFFF"/>
                </a:solidFill>
              </a:defRPr>
            </a:lvl6pPr>
            <a:lvl7pPr lvl="6">
              <a:spcBef>
                <a:spcPts val="0"/>
              </a:spcBef>
              <a:spcAft>
                <a:spcPts val="0"/>
              </a:spcAft>
              <a:buClr>
                <a:srgbClr val="FFFFFF"/>
              </a:buClr>
              <a:buSzPts val="4800"/>
              <a:buNone/>
              <a:defRPr sz="6400">
                <a:solidFill>
                  <a:srgbClr val="FFFFFF"/>
                </a:solidFill>
              </a:defRPr>
            </a:lvl7pPr>
            <a:lvl8pPr lvl="7">
              <a:spcBef>
                <a:spcPts val="0"/>
              </a:spcBef>
              <a:spcAft>
                <a:spcPts val="0"/>
              </a:spcAft>
              <a:buClr>
                <a:srgbClr val="FFFFFF"/>
              </a:buClr>
              <a:buSzPts val="4800"/>
              <a:buNone/>
              <a:defRPr sz="6400">
                <a:solidFill>
                  <a:srgbClr val="FFFFFF"/>
                </a:solidFill>
              </a:defRPr>
            </a:lvl8pPr>
            <a:lvl9pPr lvl="8">
              <a:spcBef>
                <a:spcPts val="0"/>
              </a:spcBef>
              <a:spcAft>
                <a:spcPts val="0"/>
              </a:spcAft>
              <a:buClr>
                <a:srgbClr val="FFFFFF"/>
              </a:buClr>
              <a:buSzPts val="4800"/>
              <a:buNone/>
              <a:defRPr sz="6400">
                <a:solidFill>
                  <a:srgbClr val="FFFFFF"/>
                </a:solidFill>
              </a:defRPr>
            </a:lvl9pPr>
          </a:lstStyle>
          <a:p>
            <a:r>
              <a:rPr lang="fr-CH"/>
              <a:t>Mobile App Design</a:t>
            </a:r>
            <a:br>
              <a:rPr lang="fr-CH"/>
            </a:br>
            <a:r>
              <a:rPr lang="fr-CH" sz="2400" err="1">
                <a:solidFill>
                  <a:srgbClr val="F1AE2B"/>
                </a:solidFill>
              </a:rPr>
              <a:t>Wie</a:t>
            </a:r>
            <a:r>
              <a:rPr lang="fr-CH" sz="2400">
                <a:solidFill>
                  <a:srgbClr val="F1AE2B"/>
                </a:solidFill>
              </a:rPr>
              <a:t> </a:t>
            </a:r>
            <a:r>
              <a:rPr lang="fr-CH" sz="2400" err="1">
                <a:solidFill>
                  <a:srgbClr val="F1AE2B"/>
                </a:solidFill>
              </a:rPr>
              <a:t>entstehen</a:t>
            </a:r>
            <a:r>
              <a:rPr lang="fr-CH" sz="2400">
                <a:solidFill>
                  <a:srgbClr val="F1AE2B"/>
                </a:solidFill>
              </a:rPr>
              <a:t> die Apps, die </a:t>
            </a:r>
            <a:r>
              <a:rPr lang="fr-CH" sz="2400" err="1">
                <a:solidFill>
                  <a:srgbClr val="F1AE2B"/>
                </a:solidFill>
              </a:rPr>
              <a:t>wir</a:t>
            </a:r>
            <a:r>
              <a:rPr lang="fr-CH" sz="2400">
                <a:solidFill>
                  <a:srgbClr val="F1AE2B"/>
                </a:solidFill>
              </a:rPr>
              <a:t> </a:t>
            </a:r>
            <a:r>
              <a:rPr lang="fr-CH" sz="2400" err="1">
                <a:solidFill>
                  <a:srgbClr val="F1AE2B"/>
                </a:solidFill>
              </a:rPr>
              <a:t>täglich</a:t>
            </a:r>
            <a:r>
              <a:rPr lang="fr-CH" sz="2400">
                <a:solidFill>
                  <a:srgbClr val="F1AE2B"/>
                </a:solidFill>
              </a:rPr>
              <a:t> </a:t>
            </a:r>
            <a:r>
              <a:rPr lang="fr-CH" sz="2400" err="1">
                <a:solidFill>
                  <a:srgbClr val="F1AE2B"/>
                </a:solidFill>
              </a:rPr>
              <a:t>nutzen</a:t>
            </a:r>
            <a:r>
              <a:rPr lang="fr-CH" sz="2400">
                <a:solidFill>
                  <a:srgbClr val="F1AE2B"/>
                </a:solidFill>
              </a:rPr>
              <a:t>? </a:t>
            </a:r>
            <a:r>
              <a:rPr lang="fr-CH"/>
              <a:t> </a:t>
            </a:r>
            <a:endParaRPr/>
          </a:p>
        </p:txBody>
      </p:sp>
      <p:sp>
        <p:nvSpPr>
          <p:cNvPr id="14" name="Shape 169">
            <a:extLst>
              <a:ext uri="{FF2B5EF4-FFF2-40B4-BE49-F238E27FC236}">
                <a16:creationId xmlns:a16="http://schemas.microsoft.com/office/drawing/2014/main" id="{F94D9889-9E59-B140-A09D-F5A0064AE6C7}"/>
              </a:ext>
            </a:extLst>
          </p:cNvPr>
          <p:cNvSpPr/>
          <p:nvPr userDrawn="1"/>
        </p:nvSpPr>
        <p:spPr>
          <a:xfrm>
            <a:off x="778792" y="4386966"/>
            <a:ext cx="6815807" cy="1609441"/>
          </a:xfrm>
          <a:prstGeom prst="rect">
            <a:avLst/>
          </a:prstGeom>
          <a:noFill/>
          <a:ln>
            <a:noFill/>
          </a:ln>
        </p:spPr>
        <p:txBody>
          <a:bodyPr lIns="121900" tIns="60933" rIns="121900" bIns="60933" anchor="t" anchorCtr="0">
            <a:noAutofit/>
          </a:bodyPr>
          <a:lstStyle/>
          <a:p>
            <a:pPr marL="0" marR="0" lvl="0" indent="0" algn="l" rtl="0">
              <a:lnSpc>
                <a:spcPct val="100000"/>
              </a:lnSpc>
              <a:spcBef>
                <a:spcPts val="0"/>
              </a:spcBef>
              <a:spcAft>
                <a:spcPts val="0"/>
              </a:spcAft>
              <a:buClr>
                <a:schemeClr val="lt1"/>
              </a:buClr>
              <a:buSzPct val="25000"/>
              <a:buFont typeface="Calibri"/>
              <a:buNone/>
            </a:pPr>
            <a:endParaRPr lang="en-US" sz="3200">
              <a:solidFill>
                <a:schemeClr val="bg1"/>
              </a:solidFill>
              <a:latin typeface="Helvetica Neue Light" panose="02000403000000020004" pitchFamily="2" charset="0"/>
              <a:ea typeface="Helvetica Neue Light" panose="02000403000000020004" pitchFamily="2" charset="0"/>
              <a:cs typeface="Calibri" charset="0"/>
              <a:sym typeface="Calibri"/>
            </a:endParaRPr>
          </a:p>
          <a:p>
            <a:pPr marL="0" marR="0" lvl="0" indent="0" algn="l" rtl="0">
              <a:lnSpc>
                <a:spcPct val="100000"/>
              </a:lnSpc>
              <a:spcBef>
                <a:spcPts val="0"/>
              </a:spcBef>
              <a:spcAft>
                <a:spcPts val="0"/>
              </a:spcAft>
              <a:buClr>
                <a:schemeClr val="lt1"/>
              </a:buClr>
              <a:buSzPct val="25000"/>
              <a:buFont typeface="Calibri"/>
              <a:buNone/>
            </a:pPr>
            <a:endParaRPr lang="en-US" sz="32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endParaRPr>
          </a:p>
          <a:p>
            <a:pPr marL="0" marR="0" lvl="0" indent="0" algn="l" rtl="0">
              <a:lnSpc>
                <a:spcPct val="100000"/>
              </a:lnSpc>
              <a:spcBef>
                <a:spcPts val="0"/>
              </a:spcBef>
              <a:spcAft>
                <a:spcPts val="0"/>
              </a:spcAft>
              <a:buClr>
                <a:schemeClr val="lt1"/>
              </a:buClr>
              <a:buSzPct val="25000"/>
              <a:buFont typeface="Calibri"/>
              <a:buNone/>
            </a:pPr>
            <a:r>
              <a:rPr lang="en-US" sz="32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13. April 2022</a:t>
            </a:r>
          </a:p>
          <a:p>
            <a:pPr marL="0" marR="0" lvl="0" indent="0" algn="l" rtl="0">
              <a:lnSpc>
                <a:spcPct val="100000"/>
              </a:lnSpc>
              <a:spcBef>
                <a:spcPts val="0"/>
              </a:spcBef>
              <a:spcAft>
                <a:spcPts val="0"/>
              </a:spcAft>
              <a:buClr>
                <a:schemeClr val="lt1"/>
              </a:buClr>
              <a:buSzPct val="25000"/>
              <a:buFont typeface="Calibri"/>
              <a:buNone/>
            </a:pPr>
            <a:endParaRPr lang="en-US" sz="3200">
              <a:solidFill>
                <a:schemeClr val="bg1"/>
              </a:solidFill>
              <a:latin typeface="Helvetica Neue Light" panose="02000403000000020004" pitchFamily="2" charset="0"/>
              <a:ea typeface="Helvetica Neue Light" panose="02000403000000020004" pitchFamily="2" charset="0"/>
              <a:cs typeface="Calibri" charset="0"/>
            </a:endParaRPr>
          </a:p>
          <a:p>
            <a:endParaRPr lang="en-US" sz="2400" b="1"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endParaRPr>
          </a:p>
          <a:p>
            <a:endParaRPr sz="2667" b="1" u="none" strike="noStrike" cap="none">
              <a:solidFill>
                <a:schemeClr val="bg1"/>
              </a:solidFill>
              <a:latin typeface="Calibri" charset="0"/>
              <a:ea typeface="Calibri" charset="0"/>
              <a:cs typeface="Calibri" charset="0"/>
              <a:sym typeface="Calibri"/>
            </a:endParaRPr>
          </a:p>
        </p:txBody>
      </p:sp>
      <p:sp>
        <p:nvSpPr>
          <p:cNvPr id="3" name="TextBox 2">
            <a:extLst>
              <a:ext uri="{FF2B5EF4-FFF2-40B4-BE49-F238E27FC236}">
                <a16:creationId xmlns:a16="http://schemas.microsoft.com/office/drawing/2014/main" id="{6D336C4B-074F-F84B-91A0-17AAA3289477}"/>
              </a:ext>
            </a:extLst>
          </p:cNvPr>
          <p:cNvSpPr txBox="1"/>
          <p:nvPr userDrawn="1"/>
        </p:nvSpPr>
        <p:spPr>
          <a:xfrm>
            <a:off x="8078216" y="5996407"/>
            <a:ext cx="3960829" cy="461665"/>
          </a:xfrm>
          <a:prstGeom prst="rect">
            <a:avLst/>
          </a:prstGeom>
          <a:noFill/>
        </p:spPr>
        <p:txBody>
          <a:bodyPr wrap="none" rtlCol="0">
            <a:spAutoFit/>
          </a:bodyPr>
          <a:lstStyle/>
          <a:p>
            <a:pPr marL="0" marR="0" lvl="0" indent="0" algn="r" rtl="0">
              <a:lnSpc>
                <a:spcPct val="100000"/>
              </a:lnSpc>
              <a:spcBef>
                <a:spcPts val="0"/>
              </a:spcBef>
              <a:spcAft>
                <a:spcPts val="0"/>
              </a:spcAft>
              <a:buClr>
                <a:schemeClr val="lt1"/>
              </a:buClr>
              <a:buSzPct val="25000"/>
              <a:buFont typeface="Calibri"/>
              <a:buNone/>
            </a:pPr>
            <a:r>
              <a:rPr lang="en-US" sz="24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2022</a:t>
            </a:r>
          </a:p>
        </p:txBody>
      </p:sp>
      <p:pic>
        <p:nvPicPr>
          <p:cNvPr id="9" name="Picture 8" descr="Logo&#10;&#10;Description automatically generated">
            <a:extLst>
              <a:ext uri="{FF2B5EF4-FFF2-40B4-BE49-F238E27FC236}">
                <a16:creationId xmlns:a16="http://schemas.microsoft.com/office/drawing/2014/main" id="{F4E3F661-6D49-294B-A61C-221DDF95A680}"/>
              </a:ext>
            </a:extLst>
          </p:cNvPr>
          <p:cNvPicPr>
            <a:picLocks noChangeAspect="1"/>
          </p:cNvPicPr>
          <p:nvPr userDrawn="1"/>
        </p:nvPicPr>
        <p:blipFill>
          <a:blip r:embed="rId3">
            <a:lum bright="70000" contrast="-70000"/>
          </a:blip>
          <a:stretch>
            <a:fillRect/>
          </a:stretch>
        </p:blipFill>
        <p:spPr>
          <a:xfrm>
            <a:off x="6330398" y="65241"/>
            <a:ext cx="5861602" cy="2395611"/>
          </a:xfrm>
          <a:prstGeom prst="rect">
            <a:avLst/>
          </a:prstGeom>
        </p:spPr>
      </p:pic>
    </p:spTree>
    <p:extLst>
      <p:ext uri="{BB962C8B-B14F-4D97-AF65-F5344CB8AC3E}">
        <p14:creationId xmlns:p14="http://schemas.microsoft.com/office/powerpoint/2010/main" val="3666779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color">
  <p:cSld name="Blank color">
    <p:spTree>
      <p:nvGrpSpPr>
        <p:cNvPr id="1" name="Shape 72"/>
        <p:cNvGrpSpPr/>
        <p:nvPr/>
      </p:nvGrpSpPr>
      <p:grpSpPr>
        <a:xfrm>
          <a:off x="0" y="0"/>
          <a:ext cx="0" cy="0"/>
          <a:chOff x="0" y="0"/>
          <a:chExt cx="0" cy="0"/>
        </a:xfrm>
      </p:grpSpPr>
      <p:sp>
        <p:nvSpPr>
          <p:cNvPr id="73" name="Google Shape;73;p14"/>
          <p:cNvSpPr/>
          <p:nvPr/>
        </p:nvSpPr>
        <p:spPr>
          <a:xfrm>
            <a:off x="-12701" y="-127000"/>
            <a:ext cx="12331701" cy="3585000"/>
          </a:xfrm>
          <a:prstGeom prst="rect">
            <a:avLst/>
          </a:prstGeom>
          <a:solidFill>
            <a:srgbClr val="4E97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4"/>
          <p:cNvSpPr txBox="1">
            <a:spLocks noGrp="1"/>
          </p:cNvSpPr>
          <p:nvPr>
            <p:ph type="sldNum" idx="12"/>
          </p:nvPr>
        </p:nvSpPr>
        <p:spPr>
          <a:xfrm>
            <a:off x="11307445" y="6333135"/>
            <a:ext cx="731600" cy="524800"/>
          </a:xfrm>
          <a:prstGeom prst="rect">
            <a:avLst/>
          </a:prstGeom>
        </p:spPr>
        <p:txBody>
          <a:bodyPr spcFirstLastPara="1" wrap="square" lIns="91425" tIns="91425" rIns="91425" bIns="91425" anchor="t" anchorCtr="0">
            <a:noAutofit/>
          </a:bodyPr>
          <a:lstStyle>
            <a:lvl1pPr lvl="0">
              <a:buNone/>
              <a:defRPr b="0" i="0">
                <a:solidFill>
                  <a:schemeClr val="tx1"/>
                </a:solidFill>
                <a:latin typeface="Helvetica Neue Thin" panose="020B0403020202020204" pitchFamily="34" charset="0"/>
                <a:ea typeface="Helvetica Neue Thin" panose="020B0403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1" name="Picture 10" descr="Logo&#10;&#10;Description automatically generated">
            <a:extLst>
              <a:ext uri="{FF2B5EF4-FFF2-40B4-BE49-F238E27FC236}">
                <a16:creationId xmlns:a16="http://schemas.microsoft.com/office/drawing/2014/main" id="{AD2CBA16-36BB-F34C-94D3-A61C5B53A7EB}"/>
              </a:ext>
            </a:extLst>
          </p:cNvPr>
          <p:cNvPicPr>
            <a:picLocks noChangeAspect="1"/>
          </p:cNvPicPr>
          <p:nvPr userDrawn="1"/>
        </p:nvPicPr>
        <p:blipFill>
          <a:blip r:embed="rId2">
            <a:lum bright="70000" contrast="-70000"/>
          </a:blip>
          <a:stretch>
            <a:fillRect/>
          </a:stretch>
        </p:blipFill>
        <p:spPr>
          <a:xfrm>
            <a:off x="6330398" y="65241"/>
            <a:ext cx="5861602" cy="2395611"/>
          </a:xfrm>
          <a:prstGeom prst="rect">
            <a:avLst/>
          </a:prstGeom>
        </p:spPr>
      </p:pic>
      <p:sp>
        <p:nvSpPr>
          <p:cNvPr id="12" name="TextBox 11">
            <a:extLst>
              <a:ext uri="{FF2B5EF4-FFF2-40B4-BE49-F238E27FC236}">
                <a16:creationId xmlns:a16="http://schemas.microsoft.com/office/drawing/2014/main" id="{B7686B29-05F7-D54D-AD67-B8EDE06D7CDC}"/>
              </a:ext>
            </a:extLst>
          </p:cNvPr>
          <p:cNvSpPr txBox="1"/>
          <p:nvPr userDrawn="1"/>
        </p:nvSpPr>
        <p:spPr>
          <a:xfrm>
            <a:off x="-12701" y="6637178"/>
            <a:ext cx="5428300" cy="230832"/>
          </a:xfrm>
          <a:prstGeom prst="rect">
            <a:avLst/>
          </a:prstGeom>
          <a:solidFill>
            <a:srgbClr val="4E9799"/>
          </a:solidFill>
        </p:spPr>
        <p:txBody>
          <a:bodyPr wrap="square" rtlCol="0">
            <a:spAutoFit/>
          </a:bodyPr>
          <a:lstStyle/>
          <a:p>
            <a:r>
              <a:rPr lang="en-US" sz="9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2021</a:t>
            </a:r>
            <a:endParaRPr lang="en-US" sz="900" b="1" i="0">
              <a:solidFill>
                <a:schemeClr val="bg1"/>
              </a:solidFill>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2136224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1125900" y="563333"/>
            <a:ext cx="4302400" cy="1143200"/>
          </a:xfrm>
          <a:prstGeom prst="rect">
            <a:avLst/>
          </a:prstGeom>
        </p:spPr>
        <p:txBody>
          <a:bodyPr spcFirstLastPara="1" wrap="square" lIns="91425" tIns="91425" rIns="91425" bIns="91425" anchor="t" anchorCtr="0"/>
          <a:lstStyle>
            <a:lvl1pPr lvl="0">
              <a:spcBef>
                <a:spcPts val="0"/>
              </a:spcBef>
              <a:spcAft>
                <a:spcPts val="0"/>
              </a:spcAft>
              <a:buSzPts val="2600"/>
              <a:buNone/>
              <a:defRPr b="0" i="0">
                <a:latin typeface="Helvetica Neue Thin" panose="020B0403020202020204" pitchFamily="34" charset="0"/>
                <a:ea typeface="Helvetica Neue Thin" panose="020B0403020202020204" pitchFamily="34" charset="0"/>
                <a:cs typeface="Helvetica Neue" panose="02000503000000020004" pitchFamily="2" charset="0"/>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2" name="Google Shape;32;p6"/>
          <p:cNvSpPr txBox="1">
            <a:spLocks noGrp="1"/>
          </p:cNvSpPr>
          <p:nvPr>
            <p:ph type="body" idx="1"/>
          </p:nvPr>
        </p:nvSpPr>
        <p:spPr>
          <a:xfrm>
            <a:off x="1125900" y="2112933"/>
            <a:ext cx="4356400" cy="4292000"/>
          </a:xfrm>
          <a:prstGeom prst="rect">
            <a:avLst/>
          </a:prstGeom>
        </p:spPr>
        <p:txBody>
          <a:bodyPr spcFirstLastPara="1" wrap="square" lIns="91425" tIns="91425" rIns="91425" bIns="91425" anchor="t" anchorCtr="0"/>
          <a:lstStyle>
            <a:lvl1pPr marL="152396" lvl="0" indent="0">
              <a:spcBef>
                <a:spcPts val="800"/>
              </a:spcBef>
              <a:spcAft>
                <a:spcPts val="0"/>
              </a:spcAft>
              <a:buSzPts val="1800"/>
              <a:buNone/>
              <a:defRPr b="0" i="0">
                <a:latin typeface="Helvetica Neue Thin" panose="020B0403020202020204" pitchFamily="34" charset="0"/>
                <a:ea typeface="Helvetica Neue Thin" panose="020B0403020202020204" pitchFamily="34" charset="0"/>
              </a:defRPr>
            </a:lvl1pPr>
            <a:lvl2pPr marL="761981" lvl="1" indent="0">
              <a:spcBef>
                <a:spcPts val="0"/>
              </a:spcBef>
              <a:spcAft>
                <a:spcPts val="0"/>
              </a:spcAft>
              <a:buSzPts val="1800"/>
              <a:buNone/>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lang="fr-CH"/>
          </a:p>
          <a:p>
            <a:pPr lvl="1"/>
            <a:endParaRPr/>
          </a:p>
        </p:txBody>
      </p:sp>
      <p:sp>
        <p:nvSpPr>
          <p:cNvPr id="33" name="Google Shape;33;p6"/>
          <p:cNvSpPr txBox="1">
            <a:spLocks noGrp="1"/>
          </p:cNvSpPr>
          <p:nvPr>
            <p:ph type="body" idx="2"/>
          </p:nvPr>
        </p:nvSpPr>
        <p:spPr>
          <a:xfrm>
            <a:off x="5744664" y="2112933"/>
            <a:ext cx="4356400" cy="42920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b="0" i="0">
                <a:latin typeface="Helvetica Neue Thin" panose="020B0403020202020204" pitchFamily="34" charset="0"/>
                <a:ea typeface="Helvetica Neue Thin" panose="020B0403020202020204" pitchFamily="34" charset="0"/>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34" name="Google Shape;34;p6"/>
          <p:cNvSpPr/>
          <p:nvPr/>
        </p:nvSpPr>
        <p:spPr>
          <a:xfrm>
            <a:off x="772000" y="772000"/>
            <a:ext cx="72400" cy="900800"/>
          </a:xfrm>
          <a:prstGeom prst="rect">
            <a:avLst/>
          </a:prstGeom>
          <a:solidFill>
            <a:srgbClr val="4E97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p:nvPr/>
        </p:nvSpPr>
        <p:spPr>
          <a:xfrm>
            <a:off x="12051745" y="-88900"/>
            <a:ext cx="229155" cy="7048500"/>
          </a:xfrm>
          <a:prstGeom prst="rect">
            <a:avLst/>
          </a:prstGeom>
          <a:solidFill>
            <a:srgbClr val="4E97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6"/>
          <p:cNvSpPr txBox="1">
            <a:spLocks noGrp="1"/>
          </p:cNvSpPr>
          <p:nvPr>
            <p:ph type="sldNum" idx="12"/>
          </p:nvPr>
        </p:nvSpPr>
        <p:spPr>
          <a:xfrm>
            <a:off x="11307445" y="6333135"/>
            <a:ext cx="731600" cy="524800"/>
          </a:xfrm>
          <a:prstGeom prst="rect">
            <a:avLst/>
          </a:prstGeom>
        </p:spPr>
        <p:txBody>
          <a:bodyPr spcFirstLastPara="1" wrap="square" lIns="91425" tIns="91425" rIns="91425" bIns="91425" anchor="t" anchorCtr="0">
            <a:noAutofit/>
          </a:bodyPr>
          <a:lstStyle>
            <a:lvl1pPr lvl="0">
              <a:buNone/>
              <a:defRPr b="0" i="0">
                <a:solidFill>
                  <a:schemeClr val="tx1"/>
                </a:solidFill>
                <a:latin typeface="Helvetica Neue Thin" panose="020B0403020202020204" pitchFamily="34" charset="0"/>
                <a:ea typeface="Helvetica Neue Thin" panose="020B0403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0" name="TextBox 9">
            <a:extLst>
              <a:ext uri="{FF2B5EF4-FFF2-40B4-BE49-F238E27FC236}">
                <a16:creationId xmlns:a16="http://schemas.microsoft.com/office/drawing/2014/main" id="{EDB341E4-DBD1-7242-8B2A-5708EDF99CED}"/>
              </a:ext>
            </a:extLst>
          </p:cNvPr>
          <p:cNvSpPr txBox="1"/>
          <p:nvPr userDrawn="1"/>
        </p:nvSpPr>
        <p:spPr>
          <a:xfrm>
            <a:off x="-12701" y="6657056"/>
            <a:ext cx="5428300" cy="230832"/>
          </a:xfrm>
          <a:prstGeom prst="rect">
            <a:avLst/>
          </a:prstGeom>
          <a:solidFill>
            <a:srgbClr val="4E9799"/>
          </a:solidFill>
        </p:spPr>
        <p:txBody>
          <a:bodyPr wrap="square" rtlCol="0">
            <a:spAutoFit/>
          </a:bodyPr>
          <a:lstStyle/>
          <a:p>
            <a:r>
              <a:rPr lang="en-US" sz="9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2022</a:t>
            </a:r>
            <a:endParaRPr lang="en-US" sz="900" b="1" i="0">
              <a:solidFill>
                <a:schemeClr val="bg1"/>
              </a:solidFill>
              <a:latin typeface="Helvetica Neue Thin" panose="020B0403020202020204" pitchFamily="34" charset="0"/>
              <a:ea typeface="Helvetica Neue Thin" panose="020B0403020202020204" pitchFamily="34" charset="0"/>
            </a:endParaRPr>
          </a:p>
        </p:txBody>
      </p:sp>
      <p:pic>
        <p:nvPicPr>
          <p:cNvPr id="15" name="Picture 14" descr="Logo&#10;&#10;Description automatically generated">
            <a:extLst>
              <a:ext uri="{FF2B5EF4-FFF2-40B4-BE49-F238E27FC236}">
                <a16:creationId xmlns:a16="http://schemas.microsoft.com/office/drawing/2014/main" id="{F7E90543-F43A-8444-A19E-C4C77092F2BF}"/>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6763702" y="-425806"/>
            <a:ext cx="5861602" cy="2395611"/>
          </a:xfrm>
          <a:prstGeom prst="rect">
            <a:avLst/>
          </a:prstGeom>
        </p:spPr>
      </p:pic>
    </p:spTree>
    <p:extLst>
      <p:ext uri="{BB962C8B-B14F-4D97-AF65-F5344CB8AC3E}">
        <p14:creationId xmlns:p14="http://schemas.microsoft.com/office/powerpoint/2010/main" val="3259500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pic>
        <p:nvPicPr>
          <p:cNvPr id="3" name="Picture 2" descr="A group of people standing in front of a crowd&#10;&#10;Description automatically generated">
            <a:extLst>
              <a:ext uri="{FF2B5EF4-FFF2-40B4-BE49-F238E27FC236}">
                <a16:creationId xmlns:a16="http://schemas.microsoft.com/office/drawing/2014/main" id="{9A313583-F4D1-094E-BC10-E5FD230319C6}"/>
              </a:ext>
            </a:extLst>
          </p:cNvPr>
          <p:cNvPicPr>
            <a:picLocks noChangeAspect="1"/>
          </p:cNvPicPr>
          <p:nvPr userDrawn="1"/>
        </p:nvPicPr>
        <p:blipFill>
          <a:blip r:embed="rId2"/>
          <a:stretch>
            <a:fillRect/>
          </a:stretch>
        </p:blipFill>
        <p:spPr>
          <a:xfrm>
            <a:off x="-139700" y="-88900"/>
            <a:ext cx="12471400" cy="6971689"/>
          </a:xfrm>
          <a:prstGeom prst="rect">
            <a:avLst/>
          </a:prstGeom>
        </p:spPr>
      </p:pic>
      <p:sp>
        <p:nvSpPr>
          <p:cNvPr id="15" name="Google Shape;15;p3"/>
          <p:cNvSpPr/>
          <p:nvPr/>
        </p:nvSpPr>
        <p:spPr>
          <a:xfrm>
            <a:off x="772000" y="2296000"/>
            <a:ext cx="72400" cy="1817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FFFF"/>
              </a:solidFill>
            </a:endParaRPr>
          </a:p>
        </p:txBody>
      </p:sp>
      <p:sp>
        <p:nvSpPr>
          <p:cNvPr id="14" name="Google Shape;14;p3"/>
          <p:cNvSpPr/>
          <p:nvPr/>
        </p:nvSpPr>
        <p:spPr>
          <a:xfrm>
            <a:off x="-317500" y="0"/>
            <a:ext cx="12649200" cy="4969000"/>
          </a:xfrm>
          <a:prstGeom prst="rect">
            <a:avLst/>
          </a:prstGeom>
          <a:solidFill>
            <a:srgbClr val="4E9799">
              <a:alpha val="580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ctrTitle"/>
          </p:nvPr>
        </p:nvSpPr>
        <p:spPr>
          <a:xfrm>
            <a:off x="1101800" y="2025633"/>
            <a:ext cx="6184400" cy="154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3600"/>
              <a:buNone/>
              <a:defRPr sz="4800">
                <a:solidFill>
                  <a:srgbClr val="FFFFFF"/>
                </a:solidFill>
              </a:defRPr>
            </a:lvl1pPr>
            <a:lvl2pPr lvl="1" rtl="0">
              <a:spcBef>
                <a:spcPts val="0"/>
              </a:spcBef>
              <a:spcAft>
                <a:spcPts val="0"/>
              </a:spcAft>
              <a:buClr>
                <a:srgbClr val="FFFFFF"/>
              </a:buClr>
              <a:buSzPts val="3600"/>
              <a:buNone/>
              <a:defRPr sz="4800">
                <a:solidFill>
                  <a:srgbClr val="FFFFFF"/>
                </a:solidFill>
              </a:defRPr>
            </a:lvl2pPr>
            <a:lvl3pPr lvl="2" rtl="0">
              <a:spcBef>
                <a:spcPts val="0"/>
              </a:spcBef>
              <a:spcAft>
                <a:spcPts val="0"/>
              </a:spcAft>
              <a:buClr>
                <a:srgbClr val="FFFFFF"/>
              </a:buClr>
              <a:buSzPts val="3600"/>
              <a:buNone/>
              <a:defRPr sz="4800">
                <a:solidFill>
                  <a:srgbClr val="FFFFFF"/>
                </a:solidFill>
              </a:defRPr>
            </a:lvl3pPr>
            <a:lvl4pPr lvl="3" rtl="0">
              <a:spcBef>
                <a:spcPts val="0"/>
              </a:spcBef>
              <a:spcAft>
                <a:spcPts val="0"/>
              </a:spcAft>
              <a:buClr>
                <a:srgbClr val="FFFFFF"/>
              </a:buClr>
              <a:buSzPts val="3600"/>
              <a:buNone/>
              <a:defRPr sz="4800">
                <a:solidFill>
                  <a:srgbClr val="FFFFFF"/>
                </a:solidFill>
              </a:defRPr>
            </a:lvl4pPr>
            <a:lvl5pPr lvl="4" rtl="0">
              <a:spcBef>
                <a:spcPts val="0"/>
              </a:spcBef>
              <a:spcAft>
                <a:spcPts val="0"/>
              </a:spcAft>
              <a:buClr>
                <a:srgbClr val="FFFFFF"/>
              </a:buClr>
              <a:buSzPts val="3600"/>
              <a:buNone/>
              <a:defRPr sz="4800">
                <a:solidFill>
                  <a:srgbClr val="FFFFFF"/>
                </a:solidFill>
              </a:defRPr>
            </a:lvl5pPr>
            <a:lvl6pPr lvl="5" rtl="0">
              <a:spcBef>
                <a:spcPts val="0"/>
              </a:spcBef>
              <a:spcAft>
                <a:spcPts val="0"/>
              </a:spcAft>
              <a:buClr>
                <a:srgbClr val="FFFFFF"/>
              </a:buClr>
              <a:buSzPts val="3600"/>
              <a:buNone/>
              <a:defRPr sz="4800">
                <a:solidFill>
                  <a:srgbClr val="FFFFFF"/>
                </a:solidFill>
              </a:defRPr>
            </a:lvl6pPr>
            <a:lvl7pPr lvl="6" rtl="0">
              <a:spcBef>
                <a:spcPts val="0"/>
              </a:spcBef>
              <a:spcAft>
                <a:spcPts val="0"/>
              </a:spcAft>
              <a:buClr>
                <a:srgbClr val="FFFFFF"/>
              </a:buClr>
              <a:buSzPts val="3600"/>
              <a:buNone/>
              <a:defRPr sz="4800">
                <a:solidFill>
                  <a:srgbClr val="FFFFFF"/>
                </a:solidFill>
              </a:defRPr>
            </a:lvl7pPr>
            <a:lvl8pPr lvl="7" rtl="0">
              <a:spcBef>
                <a:spcPts val="0"/>
              </a:spcBef>
              <a:spcAft>
                <a:spcPts val="0"/>
              </a:spcAft>
              <a:buClr>
                <a:srgbClr val="FFFFFF"/>
              </a:buClr>
              <a:buSzPts val="3600"/>
              <a:buNone/>
              <a:defRPr sz="4800">
                <a:solidFill>
                  <a:srgbClr val="FFFFFF"/>
                </a:solidFill>
              </a:defRPr>
            </a:lvl8pPr>
            <a:lvl9pPr lvl="8" rtl="0">
              <a:spcBef>
                <a:spcPts val="0"/>
              </a:spcBef>
              <a:spcAft>
                <a:spcPts val="0"/>
              </a:spcAft>
              <a:buClr>
                <a:srgbClr val="FFFFFF"/>
              </a:buClr>
              <a:buSzPts val="3600"/>
              <a:buNone/>
              <a:defRPr sz="4800">
                <a:solidFill>
                  <a:srgbClr val="FFFFFF"/>
                </a:solidFill>
              </a:defRPr>
            </a:lvl9pPr>
          </a:lstStyle>
          <a:p>
            <a:endParaRPr/>
          </a:p>
        </p:txBody>
      </p:sp>
      <p:sp>
        <p:nvSpPr>
          <p:cNvPr id="17" name="Google Shape;17;p3"/>
          <p:cNvSpPr txBox="1">
            <a:spLocks noGrp="1"/>
          </p:cNvSpPr>
          <p:nvPr>
            <p:ph type="subTitle" idx="1"/>
          </p:nvPr>
        </p:nvSpPr>
        <p:spPr>
          <a:xfrm>
            <a:off x="1101800" y="3685133"/>
            <a:ext cx="10176000" cy="10464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1800"/>
              <a:buNone/>
              <a:defRPr b="0" i="0">
                <a:solidFill>
                  <a:srgbClr val="000000"/>
                </a:solidFill>
                <a:latin typeface="Helvetica Neue Light" panose="02000403000000020004" pitchFamily="2" charset="0"/>
                <a:ea typeface="Helvetica Neue Light" panose="02000403000000020004" pitchFamily="2" charset="0"/>
              </a:defRPr>
            </a:lvl1pPr>
            <a:lvl2pPr lvl="1" rtl="0">
              <a:spcBef>
                <a:spcPts val="0"/>
              </a:spcBef>
              <a:spcAft>
                <a:spcPts val="0"/>
              </a:spcAft>
              <a:buClr>
                <a:srgbClr val="000000"/>
              </a:buClr>
              <a:buSzPts val="3000"/>
              <a:buNone/>
              <a:defRPr sz="4000">
                <a:solidFill>
                  <a:srgbClr val="000000"/>
                </a:solidFill>
              </a:defRPr>
            </a:lvl2pPr>
            <a:lvl3pPr lvl="2" rtl="0">
              <a:spcBef>
                <a:spcPts val="0"/>
              </a:spcBef>
              <a:spcAft>
                <a:spcPts val="0"/>
              </a:spcAft>
              <a:buClr>
                <a:srgbClr val="000000"/>
              </a:buClr>
              <a:buSzPts val="3000"/>
              <a:buNone/>
              <a:defRPr sz="4000">
                <a:solidFill>
                  <a:srgbClr val="000000"/>
                </a:solidFill>
              </a:defRPr>
            </a:lvl3pPr>
            <a:lvl4pPr lvl="3" rtl="0">
              <a:spcBef>
                <a:spcPts val="0"/>
              </a:spcBef>
              <a:spcAft>
                <a:spcPts val="0"/>
              </a:spcAft>
              <a:buClr>
                <a:srgbClr val="000000"/>
              </a:buClr>
              <a:buSzPts val="3000"/>
              <a:buNone/>
              <a:defRPr sz="4000">
                <a:solidFill>
                  <a:srgbClr val="000000"/>
                </a:solidFill>
              </a:defRPr>
            </a:lvl4pPr>
            <a:lvl5pPr lvl="4" rtl="0">
              <a:spcBef>
                <a:spcPts val="0"/>
              </a:spcBef>
              <a:spcAft>
                <a:spcPts val="0"/>
              </a:spcAft>
              <a:buClr>
                <a:srgbClr val="000000"/>
              </a:buClr>
              <a:buSzPts val="3000"/>
              <a:buNone/>
              <a:defRPr sz="4000">
                <a:solidFill>
                  <a:srgbClr val="000000"/>
                </a:solidFill>
              </a:defRPr>
            </a:lvl5pPr>
            <a:lvl6pPr lvl="5" rtl="0">
              <a:spcBef>
                <a:spcPts val="0"/>
              </a:spcBef>
              <a:spcAft>
                <a:spcPts val="0"/>
              </a:spcAft>
              <a:buClr>
                <a:srgbClr val="000000"/>
              </a:buClr>
              <a:buSzPts val="3000"/>
              <a:buNone/>
              <a:defRPr sz="4000">
                <a:solidFill>
                  <a:srgbClr val="000000"/>
                </a:solidFill>
              </a:defRPr>
            </a:lvl6pPr>
            <a:lvl7pPr lvl="6" rtl="0">
              <a:spcBef>
                <a:spcPts val="0"/>
              </a:spcBef>
              <a:spcAft>
                <a:spcPts val="0"/>
              </a:spcAft>
              <a:buClr>
                <a:srgbClr val="000000"/>
              </a:buClr>
              <a:buSzPts val="3000"/>
              <a:buNone/>
              <a:defRPr sz="4000">
                <a:solidFill>
                  <a:srgbClr val="000000"/>
                </a:solidFill>
              </a:defRPr>
            </a:lvl7pPr>
            <a:lvl8pPr lvl="7" rtl="0">
              <a:spcBef>
                <a:spcPts val="0"/>
              </a:spcBef>
              <a:spcAft>
                <a:spcPts val="0"/>
              </a:spcAft>
              <a:buClr>
                <a:srgbClr val="000000"/>
              </a:buClr>
              <a:buSzPts val="3000"/>
              <a:buNone/>
              <a:defRPr sz="4000">
                <a:solidFill>
                  <a:srgbClr val="000000"/>
                </a:solidFill>
              </a:defRPr>
            </a:lvl8pPr>
            <a:lvl9pPr lvl="8" rtl="0">
              <a:spcBef>
                <a:spcPts val="0"/>
              </a:spcBef>
              <a:spcAft>
                <a:spcPts val="0"/>
              </a:spcAft>
              <a:buClr>
                <a:srgbClr val="000000"/>
              </a:buClr>
              <a:buSzPts val="3000"/>
              <a:buNone/>
              <a:defRPr sz="4000">
                <a:solidFill>
                  <a:srgbClr val="000000"/>
                </a:solidFill>
              </a:defRPr>
            </a:lvl9pPr>
          </a:lstStyle>
          <a:p>
            <a:endParaRPr/>
          </a:p>
        </p:txBody>
      </p:sp>
      <p:sp>
        <p:nvSpPr>
          <p:cNvPr id="18" name="Google Shape;18;p3"/>
          <p:cNvSpPr txBox="1">
            <a:spLocks noGrp="1"/>
          </p:cNvSpPr>
          <p:nvPr>
            <p:ph type="sldNum" idx="12"/>
          </p:nvPr>
        </p:nvSpPr>
        <p:spPr>
          <a:xfrm>
            <a:off x="11307445" y="6333135"/>
            <a:ext cx="731600" cy="524800"/>
          </a:xfrm>
          <a:prstGeom prst="rect">
            <a:avLst/>
          </a:prstGeom>
        </p:spPr>
        <p:txBody>
          <a:bodyPr spcFirstLastPara="1" wrap="square" lIns="91425" tIns="91425" rIns="91425" bIns="91425" anchor="t" anchorCtr="0">
            <a:noAutofit/>
          </a:bodyPr>
          <a:lstStyle>
            <a:lvl1pPr lvl="0">
              <a:buNone/>
              <a:defRPr b="0" i="0">
                <a:solidFill>
                  <a:schemeClr val="tx1"/>
                </a:solidFill>
                <a:latin typeface="Helvetica Neue Thin" panose="020B0403020202020204" pitchFamily="34" charset="0"/>
                <a:ea typeface="Helvetica Neue Thin" panose="020B0403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9" name="TextBox 18">
            <a:extLst>
              <a:ext uri="{FF2B5EF4-FFF2-40B4-BE49-F238E27FC236}">
                <a16:creationId xmlns:a16="http://schemas.microsoft.com/office/drawing/2014/main" id="{85417390-DEE9-E54A-B0BF-BAB78C443B28}"/>
              </a:ext>
            </a:extLst>
          </p:cNvPr>
          <p:cNvSpPr txBox="1"/>
          <p:nvPr userDrawn="1"/>
        </p:nvSpPr>
        <p:spPr>
          <a:xfrm>
            <a:off x="-12701" y="6637178"/>
            <a:ext cx="5428300" cy="230832"/>
          </a:xfrm>
          <a:prstGeom prst="rect">
            <a:avLst/>
          </a:prstGeom>
          <a:solidFill>
            <a:srgbClr val="4E9799"/>
          </a:solidFill>
        </p:spPr>
        <p:txBody>
          <a:bodyPr wrap="square" rtlCol="0">
            <a:spAutoFit/>
          </a:bodyPr>
          <a:lstStyle/>
          <a:p>
            <a:r>
              <a:rPr lang="en-US" sz="900" u="none" strike="noStrike" cap="none">
                <a:solidFill>
                  <a:schemeClr val="bg1"/>
                </a:solidFill>
                <a:latin typeface="Helvetica Neue Light" panose="02000403000000020004" pitchFamily="2" charset="0"/>
                <a:ea typeface="Helvetica Neue Light" panose="02000403000000020004" pitchFamily="2" charset="0"/>
                <a:cs typeface="Calibri" charset="0"/>
                <a:sym typeface="Calibri"/>
              </a:rPr>
              <a:t>GirlsCodeToo | Zürich | 2021</a:t>
            </a:r>
            <a:endParaRPr lang="en-US" sz="900" b="1" i="0">
              <a:solidFill>
                <a:schemeClr val="bg1"/>
              </a:solidFill>
              <a:latin typeface="Helvetica Neue Thin" panose="020B0403020202020204" pitchFamily="34" charset="0"/>
              <a:ea typeface="Helvetica Neue Thin" panose="020B0403020202020204" pitchFamily="34" charset="0"/>
            </a:endParaRPr>
          </a:p>
        </p:txBody>
      </p:sp>
      <p:pic>
        <p:nvPicPr>
          <p:cNvPr id="20" name="Picture 19" descr="Logo&#10;&#10;Description automatically generated">
            <a:extLst>
              <a:ext uri="{FF2B5EF4-FFF2-40B4-BE49-F238E27FC236}">
                <a16:creationId xmlns:a16="http://schemas.microsoft.com/office/drawing/2014/main" id="{620F56E9-B88D-8549-9EC0-D081EEDCE23F}"/>
              </a:ext>
            </a:extLst>
          </p:cNvPr>
          <p:cNvPicPr>
            <a:picLocks noChangeAspect="1"/>
          </p:cNvPicPr>
          <p:nvPr userDrawn="1"/>
        </p:nvPicPr>
        <p:blipFill>
          <a:blip r:embed="rId3">
            <a:lum bright="70000" contrast="-70000"/>
          </a:blip>
          <a:stretch>
            <a:fillRect/>
          </a:stretch>
        </p:blipFill>
        <p:spPr>
          <a:xfrm>
            <a:off x="6330398" y="65241"/>
            <a:ext cx="5861602" cy="2395611"/>
          </a:xfrm>
          <a:prstGeom prst="rect">
            <a:avLst/>
          </a:prstGeom>
        </p:spPr>
      </p:pic>
    </p:spTree>
    <p:extLst>
      <p:ext uri="{BB962C8B-B14F-4D97-AF65-F5344CB8AC3E}">
        <p14:creationId xmlns:p14="http://schemas.microsoft.com/office/powerpoint/2010/main" val="928895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8421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1C2B9-717C-8B41-91EF-438D71E20E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E8CBF1-E157-7A49-A590-CD763E2BB8CB}"/>
              </a:ext>
            </a:extLst>
          </p:cNvPr>
          <p:cNvSpPr>
            <a:spLocks noGrp="1"/>
          </p:cNvSpPr>
          <p:nvPr>
            <p:ph idx="1"/>
          </p:nvPr>
        </p:nvSpPr>
        <p:spPr/>
        <p:txBody>
          <a:bodyPr/>
          <a:lstStyle>
            <a:lvl1pPr>
              <a:defRPr b="0" i="0">
                <a:latin typeface="Helvetica Neue Thin" panose="020B0403020202020204" pitchFamily="34" charset="0"/>
                <a:ea typeface="Helvetica Neue Thin" panose="020B0403020202020204" pitchFamily="34" charset="0"/>
              </a:defRPr>
            </a:lvl1pPr>
            <a:lvl2pPr>
              <a:defRPr b="0" i="0">
                <a:latin typeface="Helvetica Neue Thin" panose="020B0403020202020204" pitchFamily="34" charset="0"/>
                <a:ea typeface="Helvetica Neue Thin" panose="020B0403020202020204" pitchFamily="34" charset="0"/>
              </a:defRPr>
            </a:lvl2pPr>
            <a:lvl3pPr>
              <a:defRPr b="0" i="0">
                <a:latin typeface="Helvetica Neue Thin" panose="020B0403020202020204" pitchFamily="34" charset="0"/>
                <a:ea typeface="Helvetica Neue Thin" panose="020B0403020202020204" pitchFamily="34" charset="0"/>
              </a:defRPr>
            </a:lvl3pPr>
            <a:lvl4pPr>
              <a:defRPr b="0" i="0">
                <a:latin typeface="Helvetica Neue Thin" panose="020B0403020202020204" pitchFamily="34" charset="0"/>
                <a:ea typeface="Helvetica Neue Thin" panose="020B0403020202020204" pitchFamily="34" charset="0"/>
              </a:defRPr>
            </a:lvl4pPr>
            <a:lvl5pPr>
              <a:defRPr b="0" i="0">
                <a:latin typeface="Helvetica Neue Thin" panose="020B0403020202020204" pitchFamily="34" charset="0"/>
                <a:ea typeface="Helvetica Neue Thin" panose="020B04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0E463-3DBE-CA4C-A79E-5532BFAACF79}"/>
              </a:ext>
            </a:extLst>
          </p:cNvPr>
          <p:cNvSpPr>
            <a:spLocks noGrp="1"/>
          </p:cNvSpPr>
          <p:nvPr>
            <p:ph type="dt" sz="half" idx="10"/>
          </p:nvPr>
        </p:nvSpPr>
        <p:spPr/>
        <p:txBody>
          <a:bodyPr/>
          <a:lstStyle/>
          <a:p>
            <a:fld id="{65A0C125-2532-3641-B876-7455AA778F23}" type="datetimeFigureOut">
              <a:rPr lang="en-US" smtClean="0"/>
              <a:t>5/13/2025</a:t>
            </a:fld>
            <a:endParaRPr lang="en-US"/>
          </a:p>
        </p:txBody>
      </p:sp>
      <p:sp>
        <p:nvSpPr>
          <p:cNvPr id="5" name="Footer Placeholder 4">
            <a:extLst>
              <a:ext uri="{FF2B5EF4-FFF2-40B4-BE49-F238E27FC236}">
                <a16:creationId xmlns:a16="http://schemas.microsoft.com/office/drawing/2014/main" id="{2BD19655-2496-874B-96B0-B7E9D367D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BC1B3-E2C9-FC43-BCF2-746895C4BACC}"/>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894438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05CB-BFE9-A442-A285-F29C95AE02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06EC12-29D0-1947-88E8-D9A662D77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378044-14A9-914D-A2E9-002F2226CAD4}"/>
              </a:ext>
            </a:extLst>
          </p:cNvPr>
          <p:cNvSpPr>
            <a:spLocks noGrp="1"/>
          </p:cNvSpPr>
          <p:nvPr>
            <p:ph type="dt" sz="half" idx="10"/>
          </p:nvPr>
        </p:nvSpPr>
        <p:spPr/>
        <p:txBody>
          <a:bodyPr/>
          <a:lstStyle/>
          <a:p>
            <a:fld id="{65A0C125-2532-3641-B876-7455AA778F23}" type="datetimeFigureOut">
              <a:rPr lang="en-US" smtClean="0"/>
              <a:t>5/13/2025</a:t>
            </a:fld>
            <a:endParaRPr lang="en-US"/>
          </a:p>
        </p:txBody>
      </p:sp>
      <p:sp>
        <p:nvSpPr>
          <p:cNvPr id="5" name="Footer Placeholder 4">
            <a:extLst>
              <a:ext uri="{FF2B5EF4-FFF2-40B4-BE49-F238E27FC236}">
                <a16:creationId xmlns:a16="http://schemas.microsoft.com/office/drawing/2014/main" id="{7BC5C45A-CD47-3249-ABF0-ABE64E006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7D2C2-603E-6C40-B386-3777BDF85101}"/>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404114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2271-DB77-704B-B8C9-56A8F6EE9F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C1DE39-1C43-FC4B-A2BA-3A018E29961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62E35-7AEC-484C-A2CF-646728296DE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107496-C424-9D49-83ED-FBBA9900100F}"/>
              </a:ext>
            </a:extLst>
          </p:cNvPr>
          <p:cNvSpPr>
            <a:spLocks noGrp="1"/>
          </p:cNvSpPr>
          <p:nvPr>
            <p:ph type="dt" sz="half" idx="10"/>
          </p:nvPr>
        </p:nvSpPr>
        <p:spPr/>
        <p:txBody>
          <a:bodyPr/>
          <a:lstStyle/>
          <a:p>
            <a:fld id="{65A0C125-2532-3641-B876-7455AA778F23}" type="datetimeFigureOut">
              <a:rPr lang="en-US" smtClean="0"/>
              <a:t>5/13/2025</a:t>
            </a:fld>
            <a:endParaRPr lang="en-US"/>
          </a:p>
        </p:txBody>
      </p:sp>
      <p:sp>
        <p:nvSpPr>
          <p:cNvPr id="6" name="Footer Placeholder 5">
            <a:extLst>
              <a:ext uri="{FF2B5EF4-FFF2-40B4-BE49-F238E27FC236}">
                <a16:creationId xmlns:a16="http://schemas.microsoft.com/office/drawing/2014/main" id="{9295247F-9999-8647-9C86-67A198211E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5FA9D-CC14-674E-A708-256D6EE5E747}"/>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2492412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348D6-721C-D644-8249-1A20877B0261}"/>
              </a:ext>
            </a:extLst>
          </p:cNvPr>
          <p:cNvSpPr>
            <a:spLocks noGrp="1"/>
          </p:cNvSpPr>
          <p:nvPr>
            <p:ph type="title"/>
          </p:nvPr>
        </p:nvSpPr>
        <p:spPr>
          <a:xfrm>
            <a:off x="839788" y="365125"/>
            <a:ext cx="10515600" cy="1325563"/>
          </a:xfrm>
        </p:spPr>
        <p:txBody>
          <a:bodyPr/>
          <a:lstStyle>
            <a:lvl1pPr>
              <a:defRPr b="0" i="0">
                <a:latin typeface="Helvetica Neue Thin" panose="020B0403020202020204" pitchFamily="34" charset="0"/>
                <a:ea typeface="Helvetica Neue Thin" panose="020B0403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49FCEDB9-54F5-4944-AD63-B5F614552C35}"/>
              </a:ext>
            </a:extLst>
          </p:cNvPr>
          <p:cNvSpPr>
            <a:spLocks noGrp="1"/>
          </p:cNvSpPr>
          <p:nvPr>
            <p:ph type="body" idx="1"/>
          </p:nvPr>
        </p:nvSpPr>
        <p:spPr>
          <a:xfrm>
            <a:off x="839788" y="1681163"/>
            <a:ext cx="5157787" cy="823912"/>
          </a:xfrm>
        </p:spPr>
        <p:txBody>
          <a:bodyPr anchor="b"/>
          <a:lstStyle>
            <a:lvl1pPr marL="0" indent="0">
              <a:buNone/>
              <a:defRPr sz="2400" b="0" i="0">
                <a:latin typeface="Helvetica Neue Thin" panose="020B0403020202020204" pitchFamily="34" charset="0"/>
                <a:ea typeface="Helvetica Neue Thin" panose="020B04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1FD813-BD8C-CE4A-A91E-A29E230ADB22}"/>
              </a:ext>
            </a:extLst>
          </p:cNvPr>
          <p:cNvSpPr>
            <a:spLocks noGrp="1"/>
          </p:cNvSpPr>
          <p:nvPr>
            <p:ph sz="half" idx="2"/>
          </p:nvPr>
        </p:nvSpPr>
        <p:spPr>
          <a:xfrm>
            <a:off x="839788" y="2505075"/>
            <a:ext cx="5157787" cy="3684588"/>
          </a:xfrm>
        </p:spPr>
        <p:txBody>
          <a:bodyPr/>
          <a:lstStyle>
            <a:lvl1pPr>
              <a:defRPr b="0" i="0">
                <a:latin typeface="Helvetica Neue Thin" panose="020B0403020202020204" pitchFamily="34" charset="0"/>
                <a:ea typeface="Helvetica Neue Thin" panose="020B0403020202020204" pitchFamily="34" charset="0"/>
              </a:defRPr>
            </a:lvl1pPr>
            <a:lvl2pPr>
              <a:defRPr b="0" i="0">
                <a:latin typeface="Helvetica Neue Thin" panose="020B0403020202020204" pitchFamily="34" charset="0"/>
                <a:ea typeface="Helvetica Neue Thin" panose="020B0403020202020204" pitchFamily="34" charset="0"/>
              </a:defRPr>
            </a:lvl2pPr>
            <a:lvl3pPr>
              <a:defRPr b="0" i="0">
                <a:latin typeface="Helvetica Neue Thin" panose="020B0403020202020204" pitchFamily="34" charset="0"/>
                <a:ea typeface="Helvetica Neue Thin" panose="020B0403020202020204" pitchFamily="34" charset="0"/>
              </a:defRPr>
            </a:lvl3pPr>
            <a:lvl4pPr>
              <a:defRPr b="0" i="0">
                <a:latin typeface="Helvetica Neue Thin" panose="020B0403020202020204" pitchFamily="34" charset="0"/>
                <a:ea typeface="Helvetica Neue Thin" panose="020B0403020202020204" pitchFamily="34" charset="0"/>
              </a:defRPr>
            </a:lvl4pPr>
            <a:lvl5pPr>
              <a:defRPr b="0" i="0">
                <a:latin typeface="Helvetica Neue Thin" panose="020B0403020202020204" pitchFamily="34" charset="0"/>
                <a:ea typeface="Helvetica Neue Thin" panose="020B04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4546F6-B59E-F346-B326-7DE103A40BD9}"/>
              </a:ext>
            </a:extLst>
          </p:cNvPr>
          <p:cNvSpPr>
            <a:spLocks noGrp="1"/>
          </p:cNvSpPr>
          <p:nvPr>
            <p:ph type="body" sz="quarter" idx="3"/>
          </p:nvPr>
        </p:nvSpPr>
        <p:spPr>
          <a:xfrm>
            <a:off x="6172200" y="1681163"/>
            <a:ext cx="5183188" cy="823912"/>
          </a:xfrm>
        </p:spPr>
        <p:txBody>
          <a:bodyPr anchor="b"/>
          <a:lstStyle>
            <a:lvl1pPr marL="0" indent="0">
              <a:buNone/>
              <a:defRPr sz="2400" b="0" i="0">
                <a:latin typeface="Helvetica Neue Thin" panose="020B0403020202020204" pitchFamily="34" charset="0"/>
                <a:ea typeface="Helvetica Neue Thin" panose="020B04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CAE15F0-0D57-C742-892B-71A47F2E456E}"/>
              </a:ext>
            </a:extLst>
          </p:cNvPr>
          <p:cNvSpPr>
            <a:spLocks noGrp="1"/>
          </p:cNvSpPr>
          <p:nvPr>
            <p:ph sz="quarter" idx="4"/>
          </p:nvPr>
        </p:nvSpPr>
        <p:spPr>
          <a:xfrm>
            <a:off x="6172200" y="2505075"/>
            <a:ext cx="5183188" cy="3684588"/>
          </a:xfrm>
        </p:spPr>
        <p:txBody>
          <a:bodyPr/>
          <a:lstStyle>
            <a:lvl1pPr>
              <a:defRPr b="0" i="0">
                <a:latin typeface="Helvetica Neue Thin" panose="020B0403020202020204" pitchFamily="34" charset="0"/>
                <a:ea typeface="Helvetica Neue Thin" panose="020B0403020202020204" pitchFamily="34" charset="0"/>
              </a:defRPr>
            </a:lvl1pPr>
            <a:lvl2pPr>
              <a:defRPr b="0" i="0">
                <a:latin typeface="Helvetica Neue Thin" panose="020B0403020202020204" pitchFamily="34" charset="0"/>
                <a:ea typeface="Helvetica Neue Thin" panose="020B0403020202020204" pitchFamily="34" charset="0"/>
              </a:defRPr>
            </a:lvl2pPr>
            <a:lvl3pPr>
              <a:defRPr b="0" i="0">
                <a:latin typeface="Helvetica Neue Thin" panose="020B0403020202020204" pitchFamily="34" charset="0"/>
                <a:ea typeface="Helvetica Neue Thin" panose="020B0403020202020204" pitchFamily="34" charset="0"/>
              </a:defRPr>
            </a:lvl3pPr>
            <a:lvl4pPr>
              <a:defRPr b="0" i="0">
                <a:latin typeface="Helvetica Neue Thin" panose="020B0403020202020204" pitchFamily="34" charset="0"/>
                <a:ea typeface="Helvetica Neue Thin" panose="020B0403020202020204" pitchFamily="34" charset="0"/>
              </a:defRPr>
            </a:lvl4pPr>
            <a:lvl5pPr>
              <a:defRPr b="0" i="0">
                <a:latin typeface="Helvetica Neue Thin" panose="020B0403020202020204" pitchFamily="34" charset="0"/>
                <a:ea typeface="Helvetica Neue Thin" panose="020B04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AECE06-0BAD-5440-A7ED-3C8C180E92C2}"/>
              </a:ext>
            </a:extLst>
          </p:cNvPr>
          <p:cNvSpPr>
            <a:spLocks noGrp="1"/>
          </p:cNvSpPr>
          <p:nvPr>
            <p:ph type="dt" sz="half" idx="10"/>
          </p:nvPr>
        </p:nvSpPr>
        <p:spPr/>
        <p:txBody>
          <a:bodyPr/>
          <a:lstStyle/>
          <a:p>
            <a:fld id="{65A0C125-2532-3641-B876-7455AA778F23}" type="datetimeFigureOut">
              <a:rPr lang="en-US" smtClean="0"/>
              <a:t>5/13/2025</a:t>
            </a:fld>
            <a:endParaRPr lang="en-US"/>
          </a:p>
        </p:txBody>
      </p:sp>
      <p:sp>
        <p:nvSpPr>
          <p:cNvPr id="8" name="Footer Placeholder 7">
            <a:extLst>
              <a:ext uri="{FF2B5EF4-FFF2-40B4-BE49-F238E27FC236}">
                <a16:creationId xmlns:a16="http://schemas.microsoft.com/office/drawing/2014/main" id="{791E312C-DE3D-F745-ACFC-1A8F656387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CA48B1-20FB-0542-B8B8-97BE8E5160D7}"/>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3627256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08CD-D09F-9F4C-B2E2-508D0A2B9AFD}"/>
              </a:ext>
            </a:extLst>
          </p:cNvPr>
          <p:cNvSpPr>
            <a:spLocks noGrp="1"/>
          </p:cNvSpPr>
          <p:nvPr>
            <p:ph type="title"/>
          </p:nvPr>
        </p:nvSpPr>
        <p:spPr/>
        <p:txBody>
          <a:bodyPr/>
          <a:lstStyle>
            <a:lvl1pPr>
              <a:defRPr b="0" i="0">
                <a:latin typeface="Helvetica Neue Thin" panose="020B0403020202020204" pitchFamily="34" charset="0"/>
                <a:ea typeface="Helvetica Neue Thin" panose="020B0403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221DA9-635D-5641-978E-DA35571E9910}"/>
              </a:ext>
            </a:extLst>
          </p:cNvPr>
          <p:cNvSpPr>
            <a:spLocks noGrp="1"/>
          </p:cNvSpPr>
          <p:nvPr>
            <p:ph type="dt" sz="half" idx="10"/>
          </p:nvPr>
        </p:nvSpPr>
        <p:spPr/>
        <p:txBody>
          <a:bodyPr/>
          <a:lstStyle/>
          <a:p>
            <a:fld id="{65A0C125-2532-3641-B876-7455AA778F23}" type="datetimeFigureOut">
              <a:rPr lang="en-US" smtClean="0"/>
              <a:t>5/13/2025</a:t>
            </a:fld>
            <a:endParaRPr lang="en-US"/>
          </a:p>
        </p:txBody>
      </p:sp>
      <p:sp>
        <p:nvSpPr>
          <p:cNvPr id="4" name="Footer Placeholder 3">
            <a:extLst>
              <a:ext uri="{FF2B5EF4-FFF2-40B4-BE49-F238E27FC236}">
                <a16:creationId xmlns:a16="http://schemas.microsoft.com/office/drawing/2014/main" id="{4EF09858-75D3-4049-89C5-9E323EBBEC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0987AC-CAB2-7F4A-8C40-E44FF9D0A63D}"/>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3190039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B0D43-2740-294A-90E1-64FECCD8F610}"/>
              </a:ext>
            </a:extLst>
          </p:cNvPr>
          <p:cNvSpPr>
            <a:spLocks noGrp="1"/>
          </p:cNvSpPr>
          <p:nvPr>
            <p:ph type="dt" sz="half" idx="10"/>
          </p:nvPr>
        </p:nvSpPr>
        <p:spPr/>
        <p:txBody>
          <a:bodyPr/>
          <a:lstStyle/>
          <a:p>
            <a:fld id="{65A0C125-2532-3641-B876-7455AA778F23}" type="datetimeFigureOut">
              <a:rPr lang="en-US" smtClean="0"/>
              <a:t>5/13/2025</a:t>
            </a:fld>
            <a:endParaRPr lang="en-US"/>
          </a:p>
        </p:txBody>
      </p:sp>
      <p:sp>
        <p:nvSpPr>
          <p:cNvPr id="3" name="Footer Placeholder 2">
            <a:extLst>
              <a:ext uri="{FF2B5EF4-FFF2-40B4-BE49-F238E27FC236}">
                <a16:creationId xmlns:a16="http://schemas.microsoft.com/office/drawing/2014/main" id="{E0D38866-4D48-CD4D-9555-63FA08A577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193CC-060F-2A48-A477-BF8A344FB944}"/>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88327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6CAC9-87DD-E141-8DFE-58AB1BD8F40C}"/>
              </a:ext>
            </a:extLst>
          </p:cNvPr>
          <p:cNvSpPr>
            <a:spLocks noGrp="1"/>
          </p:cNvSpPr>
          <p:nvPr>
            <p:ph type="title"/>
          </p:nvPr>
        </p:nvSpPr>
        <p:spPr>
          <a:xfrm>
            <a:off x="839788" y="457200"/>
            <a:ext cx="3932237" cy="1600200"/>
          </a:xfrm>
        </p:spPr>
        <p:txBody>
          <a:bodyPr anchor="b"/>
          <a:lstStyle>
            <a:lvl1pPr>
              <a:defRPr sz="3200" b="0" i="0">
                <a:latin typeface="Helvetica Neue Thin" panose="020B0403020202020204" pitchFamily="34" charset="0"/>
                <a:ea typeface="Helvetica Neue Thin" panose="020B0403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37F645E-74CC-9448-ADB8-73C7DB1E91B1}"/>
              </a:ext>
            </a:extLst>
          </p:cNvPr>
          <p:cNvSpPr>
            <a:spLocks noGrp="1"/>
          </p:cNvSpPr>
          <p:nvPr>
            <p:ph idx="1"/>
          </p:nvPr>
        </p:nvSpPr>
        <p:spPr>
          <a:xfrm>
            <a:off x="5183188" y="987425"/>
            <a:ext cx="6172200" cy="4873625"/>
          </a:xfrm>
        </p:spPr>
        <p:txBody>
          <a:bodyPr/>
          <a:lstStyle>
            <a:lvl1pPr>
              <a:defRPr sz="3200" b="0" i="0">
                <a:latin typeface="Helvetica Neue Thin" panose="020B0403020202020204" pitchFamily="34" charset="0"/>
                <a:ea typeface="Helvetica Neue Thin" panose="020B0403020202020204" pitchFamily="34" charset="0"/>
              </a:defRPr>
            </a:lvl1pPr>
            <a:lvl2pPr>
              <a:defRPr sz="2800" b="0" i="0">
                <a:latin typeface="Helvetica Neue Thin" panose="020B0403020202020204" pitchFamily="34" charset="0"/>
                <a:ea typeface="Helvetica Neue Thin" panose="020B0403020202020204" pitchFamily="34" charset="0"/>
              </a:defRPr>
            </a:lvl2pPr>
            <a:lvl3pPr>
              <a:defRPr sz="2400" b="0" i="0">
                <a:latin typeface="Helvetica Neue Thin" panose="020B0403020202020204" pitchFamily="34" charset="0"/>
                <a:ea typeface="Helvetica Neue Thin" panose="020B0403020202020204" pitchFamily="34" charset="0"/>
              </a:defRPr>
            </a:lvl3pPr>
            <a:lvl4pPr>
              <a:defRPr sz="2000" b="0" i="0">
                <a:latin typeface="Helvetica Neue Thin" panose="020B0403020202020204" pitchFamily="34" charset="0"/>
                <a:ea typeface="Helvetica Neue Thin" panose="020B0403020202020204" pitchFamily="34" charset="0"/>
              </a:defRPr>
            </a:lvl4pPr>
            <a:lvl5pPr>
              <a:defRPr sz="2000" b="0" i="0">
                <a:latin typeface="Helvetica Neue Thin" panose="020B0403020202020204" pitchFamily="34" charset="0"/>
                <a:ea typeface="Helvetica Neue Thin" panose="020B0403020202020204"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F7572-91FA-1C48-A41E-414FD75CA7AC}"/>
              </a:ext>
            </a:extLst>
          </p:cNvPr>
          <p:cNvSpPr>
            <a:spLocks noGrp="1"/>
          </p:cNvSpPr>
          <p:nvPr>
            <p:ph type="body" sz="half" idx="2"/>
          </p:nvPr>
        </p:nvSpPr>
        <p:spPr>
          <a:xfrm>
            <a:off x="839788" y="2057400"/>
            <a:ext cx="3932237" cy="3811588"/>
          </a:xfrm>
        </p:spPr>
        <p:txBody>
          <a:bodyPr/>
          <a:lstStyle>
            <a:lvl1pPr marL="0" indent="0">
              <a:buNone/>
              <a:defRPr sz="1600" b="0" i="0">
                <a:latin typeface="Helvetica Neue Thin" panose="020B0403020202020204" pitchFamily="34" charset="0"/>
                <a:ea typeface="Helvetica Neue Thin" panose="020B04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E8E171-80AE-1E49-B4DA-5896A923871D}"/>
              </a:ext>
            </a:extLst>
          </p:cNvPr>
          <p:cNvSpPr>
            <a:spLocks noGrp="1"/>
          </p:cNvSpPr>
          <p:nvPr>
            <p:ph type="dt" sz="half" idx="10"/>
          </p:nvPr>
        </p:nvSpPr>
        <p:spPr/>
        <p:txBody>
          <a:bodyPr/>
          <a:lstStyle/>
          <a:p>
            <a:fld id="{65A0C125-2532-3641-B876-7455AA778F23}" type="datetimeFigureOut">
              <a:rPr lang="en-US" smtClean="0"/>
              <a:t>5/13/2025</a:t>
            </a:fld>
            <a:endParaRPr lang="en-US"/>
          </a:p>
        </p:txBody>
      </p:sp>
      <p:sp>
        <p:nvSpPr>
          <p:cNvPr id="6" name="Footer Placeholder 5">
            <a:extLst>
              <a:ext uri="{FF2B5EF4-FFF2-40B4-BE49-F238E27FC236}">
                <a16:creationId xmlns:a16="http://schemas.microsoft.com/office/drawing/2014/main" id="{8676388B-822A-8543-80D7-B92CCC1EFD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D927A-6E68-954D-A25A-7927DD47D051}"/>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55020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25311-0726-2146-B6FB-91CA2E3A5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097E2F-C1F8-F345-8459-F8866B513A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ACFAEA-093B-F040-A3B8-EF3A4CFED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7BFB82-5558-CC40-ACCD-23C7DAB38427}"/>
              </a:ext>
            </a:extLst>
          </p:cNvPr>
          <p:cNvSpPr>
            <a:spLocks noGrp="1"/>
          </p:cNvSpPr>
          <p:nvPr>
            <p:ph type="dt" sz="half" idx="10"/>
          </p:nvPr>
        </p:nvSpPr>
        <p:spPr/>
        <p:txBody>
          <a:bodyPr/>
          <a:lstStyle/>
          <a:p>
            <a:fld id="{65A0C125-2532-3641-B876-7455AA778F23}" type="datetimeFigureOut">
              <a:rPr lang="en-US" smtClean="0"/>
              <a:t>5/13/2025</a:t>
            </a:fld>
            <a:endParaRPr lang="en-US"/>
          </a:p>
        </p:txBody>
      </p:sp>
      <p:sp>
        <p:nvSpPr>
          <p:cNvPr id="6" name="Footer Placeholder 5">
            <a:extLst>
              <a:ext uri="{FF2B5EF4-FFF2-40B4-BE49-F238E27FC236}">
                <a16:creationId xmlns:a16="http://schemas.microsoft.com/office/drawing/2014/main" id="{CFD19C5E-0506-1A41-8645-C0DF28CF05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BF77-5CB6-194D-A3AD-AA982EBCC423}"/>
              </a:ext>
            </a:extLst>
          </p:cNvPr>
          <p:cNvSpPr>
            <a:spLocks noGrp="1"/>
          </p:cNvSpPr>
          <p:nvPr>
            <p:ph type="sldNum" sz="quarter" idx="12"/>
          </p:nvPr>
        </p:nvSpPr>
        <p:spPr/>
        <p:txBody>
          <a:bodyPr/>
          <a:lstStyle/>
          <a:p>
            <a:fld id="{475DD01F-83B9-9C48-84ED-F265EC84A76C}" type="slidenum">
              <a:rPr lang="en-US" smtClean="0"/>
              <a:t>‹#›</a:t>
            </a:fld>
            <a:endParaRPr lang="en-US"/>
          </a:p>
        </p:txBody>
      </p:sp>
    </p:spTree>
    <p:extLst>
      <p:ext uri="{BB962C8B-B14F-4D97-AF65-F5344CB8AC3E}">
        <p14:creationId xmlns:p14="http://schemas.microsoft.com/office/powerpoint/2010/main" val="359428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C5AA9F-2037-904B-A7D2-4025F652A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963AF6-6505-104D-9061-E0B4B34C1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55897E-A9E0-AA4D-B627-0CF22C9366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0C125-2532-3641-B876-7455AA778F23}" type="datetimeFigureOut">
              <a:rPr lang="en-US" smtClean="0"/>
              <a:t>5/13/2025</a:t>
            </a:fld>
            <a:endParaRPr lang="en-US"/>
          </a:p>
        </p:txBody>
      </p:sp>
      <p:sp>
        <p:nvSpPr>
          <p:cNvPr id="5" name="Footer Placeholder 4">
            <a:extLst>
              <a:ext uri="{FF2B5EF4-FFF2-40B4-BE49-F238E27FC236}">
                <a16:creationId xmlns:a16="http://schemas.microsoft.com/office/drawing/2014/main" id="{F139A611-48EC-E345-9B6E-FE7109E621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3F73C8-FB9E-FC44-B6B6-A059FA6A5D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DD01F-83B9-9C48-84ED-F265EC84A76C}" type="slidenum">
              <a:rPr lang="en-US" smtClean="0"/>
              <a:t>‹#›</a:t>
            </a:fld>
            <a:endParaRPr lang="en-US"/>
          </a:p>
        </p:txBody>
      </p:sp>
    </p:spTree>
    <p:extLst>
      <p:ext uri="{BB962C8B-B14F-4D97-AF65-F5344CB8AC3E}">
        <p14:creationId xmlns:p14="http://schemas.microsoft.com/office/powerpoint/2010/main" val="1637996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b="0" i="0" kern="1200">
          <a:solidFill>
            <a:schemeClr val="tx1"/>
          </a:solidFill>
          <a:latin typeface="Helvetica Neue Thin" panose="020B0403020202020204" pitchFamily="34" charset="0"/>
          <a:ea typeface="Helvetica Neue Thin" panose="020B0403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Thin" panose="020B0403020202020204" pitchFamily="34" charset="0"/>
          <a:ea typeface="Helvetica Neue Thin" panose="020B0403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Thin" panose="020B0403020202020204" pitchFamily="34" charset="0"/>
          <a:ea typeface="Helvetica Neue Thin" panose="020B0403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Thin" panose="020B0403020202020204" pitchFamily="34" charset="0"/>
          <a:ea typeface="Helvetica Neue Thin" panose="020B0403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Thin" panose="020B0403020202020204" pitchFamily="34" charset="0"/>
          <a:ea typeface="Helvetica Neue Thin" panose="020B0403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Thin" panose="020B0403020202020204" pitchFamily="34" charset="0"/>
          <a:ea typeface="Helvetica Neue Thin" panose="020B0403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4.xml"/><Relationship Id="rId1" Type="http://schemas.openxmlformats.org/officeDocument/2006/relationships/video" Target="https://www.youtube.com/embed/3RsmRMqX2IY?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FbKLE7uar9Y"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fn3KWM1kuAw"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892504" y="2543960"/>
            <a:ext cx="10996435" cy="1587500"/>
          </a:xfrm>
          <a:prstGeom prst="rect">
            <a:avLst/>
          </a:prstGeom>
        </p:spPr>
        <p:txBody>
          <a:bodyPr spcFirstLastPara="1" vert="horz" wrap="square" lIns="121900" tIns="121900" rIns="121900" bIns="121900" rtlCol="0" anchor="ctr" anchorCtr="0">
            <a:noAutofit/>
          </a:bodyPr>
          <a:lstStyle/>
          <a:p>
            <a:pPr>
              <a:lnSpc>
                <a:spcPct val="100000"/>
              </a:lnSpc>
            </a:pPr>
            <a:r>
              <a:rPr lang="en-US" sz="6600" dirty="0">
                <a:cs typeface="Calibri Light"/>
              </a:rPr>
              <a:t>Informatik </a:t>
            </a:r>
            <a:r>
              <a:rPr lang="en-US" sz="6600" dirty="0" err="1">
                <a:cs typeface="Calibri Light"/>
              </a:rPr>
              <a:t>Woche</a:t>
            </a:r>
            <a:r>
              <a:rPr lang="en-US" sz="6600" dirty="0">
                <a:cs typeface="Calibri Light"/>
              </a:rPr>
              <a:t> 2025</a:t>
            </a:r>
            <a:br>
              <a:rPr lang="en-US" sz="6600" dirty="0">
                <a:cs typeface="Calibri Light"/>
              </a:rPr>
            </a:br>
            <a:r>
              <a:rPr lang="en-US" sz="4000" dirty="0" err="1">
                <a:solidFill>
                  <a:srgbClr val="F1AE2B"/>
                </a:solidFill>
                <a:cs typeface="Calibri Light"/>
              </a:rPr>
              <a:t>Stiftsschule</a:t>
            </a:r>
            <a:r>
              <a:rPr lang="en-US" sz="4000" dirty="0">
                <a:solidFill>
                  <a:srgbClr val="F1AE2B"/>
                </a:solidFill>
                <a:cs typeface="Calibri Light"/>
              </a:rPr>
              <a:t> Einsiedeln</a:t>
            </a:r>
            <a:endParaRPr lang="en-US" sz="4000" dirty="0"/>
          </a:p>
        </p:txBody>
      </p:sp>
      <p:sp>
        <p:nvSpPr>
          <p:cNvPr id="2" name="Rectangle: Rounded Corners 1">
            <a:extLst>
              <a:ext uri="{FF2B5EF4-FFF2-40B4-BE49-F238E27FC236}">
                <a16:creationId xmlns:a16="http://schemas.microsoft.com/office/drawing/2014/main" id="{B56D0D79-7E4C-6941-A5C7-DCAD935F0990}"/>
              </a:ext>
            </a:extLst>
          </p:cNvPr>
          <p:cNvSpPr/>
          <p:nvPr/>
        </p:nvSpPr>
        <p:spPr>
          <a:xfrm>
            <a:off x="892504" y="5441795"/>
            <a:ext cx="2519769" cy="535259"/>
          </a:xfrm>
          <a:prstGeom prst="roundRect">
            <a:avLst/>
          </a:prstGeom>
          <a:solidFill>
            <a:srgbClr val="365150"/>
          </a:solidFill>
          <a:ln>
            <a:solidFill>
              <a:srgbClr val="3A5653"/>
            </a:solid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Neue Thin" panose="020B0403020202020204"/>
              </a:rPr>
              <a:t>14.05.2025</a:t>
            </a:r>
            <a:endParaRPr lang="en-CH" sz="2800" dirty="0">
              <a:latin typeface="Helvetica Neue Thin" panose="020B0403020202020204"/>
            </a:endParaRPr>
          </a:p>
        </p:txBody>
      </p:sp>
    </p:spTree>
    <p:extLst>
      <p:ext uri="{BB962C8B-B14F-4D97-AF65-F5344CB8AC3E}">
        <p14:creationId xmlns:p14="http://schemas.microsoft.com/office/powerpoint/2010/main" val="72493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Was ist</a:t>
            </a:r>
            <a:br>
              <a:rPr lang="en-CH"/>
            </a:br>
            <a:r>
              <a:rPr lang="en-CH">
                <a:solidFill>
                  <a:srgbClr val="F1AE2B"/>
                </a:solidFill>
              </a:rPr>
              <a:t>GirlsCodeToo?</a:t>
            </a:r>
          </a:p>
        </p:txBody>
      </p:sp>
      <p:sp>
        <p:nvSpPr>
          <p:cNvPr id="7" name="Rectangle 6">
            <a:extLst>
              <a:ext uri="{FF2B5EF4-FFF2-40B4-BE49-F238E27FC236}">
                <a16:creationId xmlns:a16="http://schemas.microsoft.com/office/drawing/2014/main" id="{87C84976-38CB-1F43-BE8C-BEFB99E51ED1}"/>
              </a:ext>
            </a:extLst>
          </p:cNvPr>
          <p:cNvSpPr/>
          <p:nvPr/>
        </p:nvSpPr>
        <p:spPr>
          <a:xfrm>
            <a:off x="5138057" y="3429000"/>
            <a:ext cx="6096000" cy="646331"/>
          </a:xfrm>
          <a:prstGeom prst="rect">
            <a:avLst/>
          </a:prstGeom>
        </p:spPr>
        <p:txBody>
          <a:bodyPr>
            <a:spAutoFit/>
          </a:bodyPr>
          <a:lstStyle/>
          <a:p>
            <a:r>
              <a:rPr lang="en-GB" err="1">
                <a:latin typeface="Roboto" panose="02000000000000000000" pitchFamily="2" charset="0"/>
              </a:rPr>
              <a:t>Aktuelle</a:t>
            </a:r>
            <a:r>
              <a:rPr lang="en-GB">
                <a:latin typeface="Roboto" panose="02000000000000000000" pitchFamily="2" charset="0"/>
              </a:rPr>
              <a:t> </a:t>
            </a:r>
            <a:r>
              <a:rPr lang="en-GB" err="1">
                <a:latin typeface="Roboto" panose="02000000000000000000" pitchFamily="2" charset="0"/>
              </a:rPr>
              <a:t>Diversitätsstatistiken</a:t>
            </a:r>
            <a:r>
              <a:rPr lang="en-GB">
                <a:latin typeface="Roboto" panose="02000000000000000000" pitchFamily="2" charset="0"/>
              </a:rPr>
              <a:t> </a:t>
            </a:r>
            <a:r>
              <a:rPr lang="en-GB" err="1">
                <a:latin typeface="Roboto" panose="02000000000000000000" pitchFamily="2" charset="0"/>
              </a:rPr>
              <a:t>für</a:t>
            </a:r>
            <a:r>
              <a:rPr lang="en-GB">
                <a:latin typeface="Roboto" panose="02000000000000000000" pitchFamily="2" charset="0"/>
              </a:rPr>
              <a:t> </a:t>
            </a:r>
            <a:r>
              <a:rPr lang="en-GB" err="1">
                <a:latin typeface="Roboto" panose="02000000000000000000" pitchFamily="2" charset="0"/>
              </a:rPr>
              <a:t>technische</a:t>
            </a:r>
            <a:r>
              <a:rPr lang="en-GB">
                <a:latin typeface="Roboto" panose="02000000000000000000" pitchFamily="2" charset="0"/>
              </a:rPr>
              <a:t> </a:t>
            </a:r>
            <a:r>
              <a:rPr lang="en-GB" err="1">
                <a:latin typeface="Roboto" panose="02000000000000000000" pitchFamily="2" charset="0"/>
              </a:rPr>
              <a:t>Angestellte</a:t>
            </a:r>
            <a:r>
              <a:rPr lang="en-GB">
                <a:latin typeface="Roboto" panose="02000000000000000000" pitchFamily="2" charset="0"/>
              </a:rPr>
              <a:t> </a:t>
            </a:r>
            <a:r>
              <a:rPr lang="en-GB" err="1">
                <a:latin typeface="Roboto" panose="02000000000000000000" pitchFamily="2" charset="0"/>
              </a:rPr>
              <a:t>bei</a:t>
            </a:r>
            <a:r>
              <a:rPr lang="en-GB">
                <a:latin typeface="Roboto" panose="02000000000000000000" pitchFamily="2" charset="0"/>
              </a:rPr>
              <a:t> Tech-</a:t>
            </a:r>
            <a:r>
              <a:rPr lang="en-GB" err="1">
                <a:latin typeface="Roboto" panose="02000000000000000000" pitchFamily="2" charset="0"/>
              </a:rPr>
              <a:t>Giganten</a:t>
            </a:r>
            <a:r>
              <a:rPr lang="en-GB">
                <a:latin typeface="Roboto" panose="02000000000000000000" pitchFamily="2" charset="0"/>
              </a:rPr>
              <a:t> </a:t>
            </a:r>
            <a:r>
              <a:rPr lang="en-GB" err="1">
                <a:latin typeface="Roboto" panose="02000000000000000000" pitchFamily="2" charset="0"/>
              </a:rPr>
              <a:t>weltweit</a:t>
            </a:r>
            <a:endParaRPr lang="en-GB"/>
          </a:p>
        </p:txBody>
      </p:sp>
      <p:pic>
        <p:nvPicPr>
          <p:cNvPr id="4" name="Picture 3">
            <a:extLst>
              <a:ext uri="{FF2B5EF4-FFF2-40B4-BE49-F238E27FC236}">
                <a16:creationId xmlns:a16="http://schemas.microsoft.com/office/drawing/2014/main" id="{601F3B58-7DC6-3148-A178-9B3A8B4C1CCE}"/>
              </a:ext>
            </a:extLst>
          </p:cNvPr>
          <p:cNvPicPr>
            <a:picLocks noChangeAspect="1"/>
          </p:cNvPicPr>
          <p:nvPr/>
        </p:nvPicPr>
        <p:blipFill>
          <a:blip r:embed="rId2"/>
          <a:stretch>
            <a:fillRect/>
          </a:stretch>
        </p:blipFill>
        <p:spPr>
          <a:xfrm>
            <a:off x="1306368" y="2088491"/>
            <a:ext cx="3594100" cy="3797300"/>
          </a:xfrm>
          <a:prstGeom prst="rect">
            <a:avLst/>
          </a:prstGeom>
        </p:spPr>
      </p:pic>
    </p:spTree>
    <p:extLst>
      <p:ext uri="{BB962C8B-B14F-4D97-AF65-F5344CB8AC3E}">
        <p14:creationId xmlns:p14="http://schemas.microsoft.com/office/powerpoint/2010/main" val="2363452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Was ist</a:t>
            </a:r>
            <a:br>
              <a:rPr lang="en-CH"/>
            </a:br>
            <a:r>
              <a:rPr lang="en-CH">
                <a:solidFill>
                  <a:srgbClr val="F1AE2B"/>
                </a:solidFill>
              </a:rPr>
              <a:t>GirlsCodeToo?</a:t>
            </a:r>
          </a:p>
        </p:txBody>
      </p:sp>
      <p:sp>
        <p:nvSpPr>
          <p:cNvPr id="4" name="TextBox 3">
            <a:extLst>
              <a:ext uri="{FF2B5EF4-FFF2-40B4-BE49-F238E27FC236}">
                <a16:creationId xmlns:a16="http://schemas.microsoft.com/office/drawing/2014/main" id="{EECFEF5E-C58E-564C-8869-A5C078AE580E}"/>
              </a:ext>
            </a:extLst>
          </p:cNvPr>
          <p:cNvSpPr txBox="1"/>
          <p:nvPr/>
        </p:nvSpPr>
        <p:spPr>
          <a:xfrm>
            <a:off x="736271" y="1923803"/>
            <a:ext cx="10545288" cy="4247317"/>
          </a:xfrm>
          <a:prstGeom prst="rect">
            <a:avLst/>
          </a:prstGeom>
          <a:noFill/>
        </p:spPr>
        <p:txBody>
          <a:bodyPr wrap="square" rtlCol="0">
            <a:spAutoFit/>
          </a:bodyPr>
          <a:lstStyle/>
          <a:p>
            <a:r>
              <a:rPr lang="en-GB">
                <a:solidFill>
                  <a:srgbClr val="F1AE2B"/>
                </a:solidFill>
                <a:latin typeface="Helvetica Neue Light" panose="02000403000000020004" pitchFamily="2" charset="0"/>
                <a:ea typeface="Helvetica Neue Light" panose="02000403000000020004" pitchFamily="2" charset="0"/>
              </a:rPr>
              <a:t>MINT BILDUNG</a:t>
            </a:r>
          </a:p>
          <a:p>
            <a:r>
              <a:rPr lang="en-GB" err="1">
                <a:latin typeface="Helvetica Neue Light" panose="02000403000000020004" pitchFamily="2" charset="0"/>
                <a:ea typeface="Helvetica Neue Light" panose="02000403000000020004" pitchFamily="2" charset="0"/>
              </a:rPr>
              <a:t>Zahl</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zu</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erhöhen</a:t>
            </a:r>
            <a:r>
              <a:rPr lang="en-GB">
                <a:latin typeface="Helvetica Neue Light" panose="02000403000000020004" pitchFamily="2" charset="0"/>
                <a:ea typeface="Helvetica Neue Light" panose="02000403000000020004" pitchFamily="2" charset="0"/>
              </a:rPr>
              <a:t>, die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an </a:t>
            </a:r>
            <a:r>
              <a:rPr lang="en-GB" err="1">
                <a:latin typeface="Helvetica Neue Light" panose="02000403000000020004" pitchFamily="2" charset="0"/>
                <a:ea typeface="Helvetica Neue Light" panose="02000403000000020004" pitchFamily="2" charset="0"/>
              </a:rPr>
              <a:t>einer</a:t>
            </a:r>
            <a:r>
              <a:rPr lang="en-GB">
                <a:latin typeface="Helvetica Neue Light" panose="02000403000000020004" pitchFamily="2" charset="0"/>
                <a:ea typeface="Helvetica Neue Light" panose="02000403000000020004" pitchFamily="2" charset="0"/>
              </a:rPr>
              <a:t> Universität in der Schweiz </a:t>
            </a:r>
            <a:r>
              <a:rPr lang="en-GB" err="1">
                <a:latin typeface="Helvetica Neue Light" panose="02000403000000020004" pitchFamily="2" charset="0"/>
                <a:ea typeface="Helvetica Neue Light" panose="02000403000000020004" pitchFamily="2" charset="0"/>
              </a:rPr>
              <a:t>für</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a:t>
            </a:r>
            <a:r>
              <a:rPr lang="en-GB">
                <a:latin typeface="Helvetica Neue Light" panose="02000403000000020004" pitchFamily="2" charset="0"/>
                <a:ea typeface="Helvetica Neue Light" panose="02000403000000020004" pitchFamily="2" charset="0"/>
              </a:rPr>
              <a:t> MINT-</a:t>
            </a:r>
            <a:r>
              <a:rPr lang="en-GB" err="1">
                <a:latin typeface="Helvetica Neue Light" panose="02000403000000020004" pitchFamily="2" charset="0"/>
                <a:ea typeface="Helvetica Neue Light" panose="02000403000000020004" pitchFamily="2" charset="0"/>
              </a:rPr>
              <a:t>Fach</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einschreiben</a:t>
            </a:r>
            <a:r>
              <a:rPr lang="en-GB">
                <a:latin typeface="Helvetica Neue Light" panose="02000403000000020004" pitchFamily="2" charset="0"/>
                <a:ea typeface="Helvetica Neue Light" panose="02000403000000020004" pitchFamily="2" charset="0"/>
              </a:rPr>
              <a:t>.</a:t>
            </a:r>
          </a:p>
          <a:p>
            <a:endParaRPr lang="en-GB">
              <a:latin typeface="Helvetica Neue Light" panose="02000403000000020004" pitchFamily="2" charset="0"/>
              <a:ea typeface="Helvetica Neue Light" panose="02000403000000020004" pitchFamily="2" charset="0"/>
            </a:endParaRPr>
          </a:p>
          <a:p>
            <a:r>
              <a:rPr lang="en-GB">
                <a:solidFill>
                  <a:srgbClr val="F1AE2B"/>
                </a:solidFill>
                <a:latin typeface="Helvetica Neue Light" panose="02000403000000020004" pitchFamily="2" charset="0"/>
                <a:ea typeface="Helvetica Neue Light" panose="02000403000000020004" pitchFamily="2" charset="0"/>
              </a:rPr>
              <a:t>GESELLSCHAFT</a:t>
            </a:r>
          </a:p>
          <a:p>
            <a:r>
              <a:rPr lang="en-GB" err="1">
                <a:latin typeface="Helvetica Neue Light" panose="02000403000000020004" pitchFamily="2" charset="0"/>
                <a:ea typeface="Helvetica Neue Light" panose="02000403000000020004" pitchFamily="2" charset="0"/>
              </a:rPr>
              <a:t>Jungen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die </a:t>
            </a:r>
            <a:r>
              <a:rPr lang="en-GB" err="1">
                <a:latin typeface="Helvetica Neue Light" panose="02000403000000020004" pitchFamily="2" charset="0"/>
                <a:ea typeface="Helvetica Neue Light" panose="02000403000000020004" pitchFamily="2" charset="0"/>
              </a:rPr>
              <a:t>Möglichkeit</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geben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zentrale</a:t>
            </a:r>
            <a:r>
              <a:rPr lang="en-GB">
                <a:latin typeface="Helvetica Neue Light" panose="02000403000000020004" pitchFamily="2" charset="0"/>
                <a:ea typeface="Helvetica Neue Light" panose="02000403000000020004" pitchFamily="2" charset="0"/>
              </a:rPr>
              <a:t> Rolle in den </a:t>
            </a:r>
            <a:r>
              <a:rPr lang="en-GB" err="1">
                <a:latin typeface="Helvetica Neue Light" panose="02000403000000020004" pitchFamily="2" charset="0"/>
                <a:ea typeface="Helvetica Neue Light" panose="02000403000000020004" pitchFamily="2" charset="0"/>
              </a:rPr>
              <a:t>digitalen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Bereichen</a:t>
            </a:r>
            <a:r>
              <a:rPr lang="en-GB">
                <a:latin typeface="Helvetica Neue Light" panose="02000403000000020004" pitchFamily="2" charset="0"/>
                <a:ea typeface="Helvetica Neue Light" panose="02000403000000020004" pitchFamily="2" charset="0"/>
              </a:rPr>
              <a:t> der Gesellschaft von morgen </a:t>
            </a:r>
            <a:r>
              <a:rPr lang="en-GB" err="1">
                <a:latin typeface="Helvetica Neue Light" panose="02000403000000020004" pitchFamily="2" charset="0"/>
                <a:ea typeface="Helvetica Neue Light" panose="02000403000000020004" pitchFamily="2" charset="0"/>
              </a:rPr>
              <a:t>zu</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spielen</a:t>
            </a:r>
            <a:r>
              <a:rPr lang="en-GB">
                <a:latin typeface="Helvetica Neue Light" panose="02000403000000020004" pitchFamily="2" charset="0"/>
                <a:ea typeface="Helvetica Neue Light" panose="02000403000000020004" pitchFamily="2" charset="0"/>
              </a:rPr>
              <a:t>.</a:t>
            </a:r>
          </a:p>
          <a:p>
            <a:endParaRPr lang="en-GB">
              <a:latin typeface="Helvetica Neue Light" panose="02000403000000020004" pitchFamily="2" charset="0"/>
              <a:ea typeface="Helvetica Neue Light" panose="02000403000000020004" pitchFamily="2" charset="0"/>
            </a:endParaRPr>
          </a:p>
          <a:p>
            <a:r>
              <a:rPr lang="en-GB">
                <a:solidFill>
                  <a:srgbClr val="F1AE2B"/>
                </a:solidFill>
                <a:latin typeface="Helvetica Neue Light" panose="02000403000000020004" pitchFamily="2" charset="0"/>
                <a:ea typeface="Helvetica Neue Light" panose="02000403000000020004" pitchFamily="2" charset="0"/>
              </a:rPr>
              <a:t>ARBEIT</a:t>
            </a:r>
          </a:p>
          <a:p>
            <a:r>
              <a:rPr lang="en-GB" err="1">
                <a:latin typeface="Helvetica Neue Light" panose="02000403000000020004" pitchFamily="2" charset="0"/>
                <a:ea typeface="Helvetica Neue Light" panose="02000403000000020004" pitchFamily="2" charset="0"/>
              </a:rPr>
              <a:t>Zahl</a:t>
            </a:r>
            <a:r>
              <a:rPr lang="en-GB">
                <a:latin typeface="Helvetica Neue Light" panose="02000403000000020004" pitchFamily="2" charset="0"/>
                <a:ea typeface="Helvetica Neue Light" panose="02000403000000020004" pitchFamily="2" charset="0"/>
              </a:rPr>
              <a:t> der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die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um </a:t>
            </a:r>
            <a:r>
              <a:rPr lang="en-GB" err="1">
                <a:latin typeface="Helvetica Neue Light" panose="02000403000000020004" pitchFamily="2" charset="0"/>
                <a:ea typeface="Helvetica Neue Light" panose="02000403000000020004" pitchFamily="2" charset="0"/>
              </a:rPr>
              <a:t>eine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technische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Ausbildung</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bewerben</a:t>
            </a:r>
            <a:r>
              <a:rPr lang="en-GB">
                <a:latin typeface="Helvetica Neue Light" panose="02000403000000020004" pitchFamily="2" charset="0"/>
                <a:ea typeface="Helvetica Neue Light" panose="02000403000000020004" pitchFamily="2" charset="0"/>
              </a:rPr>
              <a:t> und </a:t>
            </a:r>
            <a:r>
              <a:rPr lang="en-GB" err="1">
                <a:latin typeface="Helvetica Neue Light" panose="02000403000000020004" pitchFamily="2" charset="0"/>
                <a:ea typeface="Helvetica Neue Light" panose="02000403000000020004" pitchFamily="2" charset="0"/>
              </a:rPr>
              <a:t>eine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technische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Karriere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anstreben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erhöhen</a:t>
            </a:r>
            <a:endParaRPr lang="en-GB">
              <a:latin typeface="Helvetica Neue Light" panose="02000403000000020004" pitchFamily="2" charset="0"/>
              <a:ea typeface="Helvetica Neue Light" panose="02000403000000020004" pitchFamily="2" charset="0"/>
            </a:endParaRPr>
          </a:p>
          <a:p>
            <a:endParaRPr lang="en-GB">
              <a:latin typeface="Helvetica Neue Light" panose="02000403000000020004" pitchFamily="2" charset="0"/>
              <a:ea typeface="Helvetica Neue Light" panose="02000403000000020004" pitchFamily="2" charset="0"/>
            </a:endParaRPr>
          </a:p>
          <a:p>
            <a:r>
              <a:rPr lang="en-GB">
                <a:solidFill>
                  <a:srgbClr val="F1AE2B"/>
                </a:solidFill>
                <a:latin typeface="Helvetica Neue Light" panose="02000403000000020004" pitchFamily="2" charset="0"/>
                <a:ea typeface="Helvetica Neue Light" panose="02000403000000020004" pitchFamily="2" charset="0"/>
              </a:rPr>
              <a:t>SCHWEIZ</a:t>
            </a:r>
          </a:p>
          <a:p>
            <a:r>
              <a:rPr lang="en-GB" err="1">
                <a:latin typeface="Helvetica Neue Light" panose="02000403000000020004" pitchFamily="2" charset="0"/>
                <a:ea typeface="Helvetica Neue Light" panose="02000403000000020004" pitchFamily="2" charset="0"/>
              </a:rPr>
              <a:t>Werden</a:t>
            </a:r>
            <a:r>
              <a:rPr lang="en-GB">
                <a:latin typeface="Helvetica Neue Light" panose="02000403000000020004" pitchFamily="2" charset="0"/>
                <a:ea typeface="Helvetica Neue Light" panose="02000403000000020004" pitchFamily="2" charset="0"/>
              </a:rPr>
              <a:t> Sie Teil der </a:t>
            </a:r>
            <a:r>
              <a:rPr lang="en-GB" err="1">
                <a:latin typeface="Helvetica Neue Light" panose="02000403000000020004" pitchFamily="2" charset="0"/>
                <a:ea typeface="Helvetica Neue Light" panose="02000403000000020004" pitchFamily="2" charset="0"/>
              </a:rPr>
              <a:t>Bewegung</a:t>
            </a:r>
            <a:r>
              <a:rPr lang="en-GB">
                <a:latin typeface="Helvetica Neue Light" panose="02000403000000020004" pitchFamily="2" charset="0"/>
                <a:ea typeface="Helvetica Neue Light" panose="02000403000000020004" pitchFamily="2" charset="0"/>
              </a:rPr>
              <a:t>, die die Schweiz </a:t>
            </a:r>
            <a:r>
              <a:rPr lang="en-GB" err="1">
                <a:latin typeface="Helvetica Neue Light" panose="02000403000000020004" pitchFamily="2" charset="0"/>
                <a:ea typeface="Helvetica Neue Light" panose="02000403000000020004" pitchFamily="2" charset="0"/>
              </a:rPr>
              <a:t>zu</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einem</a:t>
            </a:r>
            <a:r>
              <a:rPr lang="en-GB">
                <a:latin typeface="Helvetica Neue Light" panose="02000403000000020004" pitchFamily="2" charset="0"/>
                <a:ea typeface="Helvetica Neue Light" panose="02000403000000020004" pitchFamily="2" charset="0"/>
              </a:rPr>
              <a:t> Land </a:t>
            </a:r>
            <a:r>
              <a:rPr lang="en-GB" err="1">
                <a:latin typeface="Helvetica Neue Light" panose="02000403000000020004" pitchFamily="2" charset="0"/>
                <a:ea typeface="Helvetica Neue Light" panose="02000403000000020004" pitchFamily="2" charset="0"/>
              </a:rPr>
              <a:t>macht</a:t>
            </a:r>
            <a:r>
              <a:rPr lang="en-GB">
                <a:latin typeface="Helvetica Neue Light" panose="02000403000000020004" pitchFamily="2" charset="0"/>
                <a:ea typeface="Helvetica Neue Light" panose="02000403000000020004" pitchFamily="2" charset="0"/>
              </a:rPr>
              <a:t>, das </a:t>
            </a:r>
            <a:r>
              <a:rPr lang="en-GB" err="1">
                <a:latin typeface="Helvetica Neue Light" panose="02000403000000020004" pitchFamily="2" charset="0"/>
                <a:ea typeface="Helvetica Neue Light" panose="02000403000000020004" pitchFamily="2" charset="0"/>
              </a:rPr>
              <a:t>sich</a:t>
            </a:r>
            <a:r>
              <a:rPr lang="en-GB">
                <a:latin typeface="Helvetica Neue Light" panose="02000403000000020004" pitchFamily="2" charset="0"/>
                <a:ea typeface="Helvetica Neue Light" panose="02000403000000020004" pitchFamily="2" charset="0"/>
              </a:rPr>
              <a:t> um die </a:t>
            </a:r>
            <a:r>
              <a:rPr lang="en-GB" err="1">
                <a:latin typeface="Helvetica Neue Light" panose="02000403000000020004" pitchFamily="2" charset="0"/>
                <a:ea typeface="Helvetica Neue Light" panose="02000403000000020004" pitchFamily="2" charset="0"/>
              </a:rPr>
              <a:t>Bildung</a:t>
            </a:r>
            <a:r>
              <a:rPr lang="en-GB">
                <a:latin typeface="Helvetica Neue Light" panose="02000403000000020004" pitchFamily="2" charset="0"/>
                <a:ea typeface="Helvetica Neue Light" panose="02000403000000020004" pitchFamily="2" charset="0"/>
              </a:rPr>
              <a:t> von </a:t>
            </a:r>
            <a:r>
              <a:rPr lang="en-GB" err="1">
                <a:latin typeface="Helvetica Neue Light" panose="02000403000000020004" pitchFamily="2" charset="0"/>
                <a:ea typeface="Helvetica Neue Light" panose="02000403000000020004" pitchFamily="2" charset="0"/>
              </a:rPr>
              <a:t>Mädchen</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kümmert</a:t>
            </a:r>
            <a:r>
              <a:rPr lang="en-GB">
                <a:latin typeface="Helvetica Neue Light" panose="02000403000000020004" pitchFamily="2" charset="0"/>
                <a:ea typeface="Helvetica Neue Light" panose="02000403000000020004" pitchFamily="2" charset="0"/>
              </a:rPr>
              <a:t> und in </a:t>
            </a:r>
            <a:r>
              <a:rPr lang="en-GB" err="1">
                <a:latin typeface="Helvetica Neue Light" panose="02000403000000020004" pitchFamily="2" charset="0"/>
                <a:ea typeface="Helvetica Neue Light" panose="02000403000000020004" pitchFamily="2" charset="0"/>
              </a:rPr>
              <a:t>sie</a:t>
            </a:r>
            <a:r>
              <a:rPr lang="en-GB">
                <a:latin typeface="Helvetica Neue Light" panose="02000403000000020004" pitchFamily="2" charset="0"/>
                <a:ea typeface="Helvetica Neue Light" panose="02000403000000020004" pitchFamily="2" charset="0"/>
              </a:rPr>
              <a:t> </a:t>
            </a:r>
            <a:r>
              <a:rPr lang="en-GB" err="1">
                <a:latin typeface="Helvetica Neue Light" panose="02000403000000020004" pitchFamily="2" charset="0"/>
                <a:ea typeface="Helvetica Neue Light" panose="02000403000000020004" pitchFamily="2" charset="0"/>
              </a:rPr>
              <a:t>investiert</a:t>
            </a:r>
            <a:r>
              <a:rPr lang="en-GB">
                <a:latin typeface="Helvetica Neue Light" panose="02000403000000020004" pitchFamily="2" charset="0"/>
                <a:ea typeface="Helvetica Neue Light" panose="02000403000000020004" pitchFamily="2" charset="0"/>
              </a:rPr>
              <a:t>.</a:t>
            </a:r>
            <a:endParaRPr lang="en-CH">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31149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15EB-6991-D84C-8FC7-51EAB3E43F86}"/>
              </a:ext>
            </a:extLst>
          </p:cNvPr>
          <p:cNvSpPr>
            <a:spLocks noGrp="1"/>
          </p:cNvSpPr>
          <p:nvPr>
            <p:ph type="ctrTitle"/>
          </p:nvPr>
        </p:nvSpPr>
        <p:spPr>
          <a:xfrm>
            <a:off x="1045132" y="2569954"/>
            <a:ext cx="9402842" cy="1546400"/>
          </a:xfrm>
        </p:spPr>
        <p:txBody>
          <a:bodyPr>
            <a:normAutofit fontScale="90000"/>
          </a:bodyPr>
          <a:lstStyle/>
          <a:p>
            <a:r>
              <a:rPr lang="en-CH"/>
              <a:t>Was ist </a:t>
            </a:r>
            <a:r>
              <a:rPr lang="en-US" err="1"/>
              <a:t>Künstliche</a:t>
            </a:r>
            <a:r>
              <a:rPr lang="en-US"/>
              <a:t> </a:t>
            </a:r>
            <a:r>
              <a:rPr lang="en-US" err="1"/>
              <a:t>Intelligenz</a:t>
            </a:r>
            <a:r>
              <a:rPr lang="en-US"/>
              <a:t>?</a:t>
            </a:r>
            <a:r>
              <a:rPr lang="en-CH"/>
              <a:t> </a:t>
            </a:r>
          </a:p>
        </p:txBody>
      </p:sp>
    </p:spTree>
    <p:extLst>
      <p:ext uri="{BB962C8B-B14F-4D97-AF65-F5344CB8AC3E}">
        <p14:creationId xmlns:p14="http://schemas.microsoft.com/office/powerpoint/2010/main" val="4067794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5322401" cy="1143200"/>
          </a:xfrm>
        </p:spPr>
        <p:txBody>
          <a:bodyPr>
            <a:normAutofit fontScale="90000"/>
          </a:bodyPr>
          <a:lstStyle/>
          <a:p>
            <a:r>
              <a:rPr lang="en-CH"/>
              <a:t>Künstliche</a:t>
            </a:r>
            <a:br>
              <a:rPr lang="en-CH"/>
            </a:br>
            <a:r>
              <a:rPr lang="en-CH">
                <a:solidFill>
                  <a:srgbClr val="F1AE2B"/>
                </a:solidFill>
              </a:rPr>
              <a:t>Intelligenz - Definition</a:t>
            </a:r>
          </a:p>
        </p:txBody>
      </p:sp>
      <p:sp>
        <p:nvSpPr>
          <p:cNvPr id="4" name="TextBox 3">
            <a:extLst>
              <a:ext uri="{FF2B5EF4-FFF2-40B4-BE49-F238E27FC236}">
                <a16:creationId xmlns:a16="http://schemas.microsoft.com/office/drawing/2014/main" id="{A4A87213-311C-C345-88DD-67CCA2075B64}"/>
              </a:ext>
            </a:extLst>
          </p:cNvPr>
          <p:cNvSpPr txBox="1"/>
          <p:nvPr/>
        </p:nvSpPr>
        <p:spPr>
          <a:xfrm>
            <a:off x="1131559" y="2751025"/>
            <a:ext cx="10633481" cy="1815882"/>
          </a:xfrm>
          <a:prstGeom prst="rect">
            <a:avLst/>
          </a:prstGeom>
          <a:noFill/>
        </p:spPr>
        <p:txBody>
          <a:bodyPr wrap="square" rtlCol="0">
            <a:spAutoFit/>
          </a:bodyPr>
          <a:lstStyle/>
          <a:p>
            <a:r>
              <a:rPr lang="en-GB" sz="2800" i="1" dirty="0" err="1">
                <a:latin typeface="Helvetica Neue Light" panose="02000403000000020004" pitchFamily="2" charset="0"/>
                <a:ea typeface="Helvetica Neue Light" panose="02000403000000020004" pitchFamily="2" charset="0"/>
              </a:rPr>
              <a:t>Theorie</a:t>
            </a:r>
            <a:r>
              <a:rPr lang="en-GB" sz="2800" i="1" dirty="0">
                <a:latin typeface="Helvetica Neue Light" panose="02000403000000020004" pitchFamily="2" charset="0"/>
                <a:ea typeface="Helvetica Neue Light" panose="02000403000000020004" pitchFamily="2" charset="0"/>
              </a:rPr>
              <a:t> und </a:t>
            </a:r>
            <a:r>
              <a:rPr lang="en-GB" sz="2800" i="1" dirty="0" err="1">
                <a:latin typeface="Helvetica Neue Light" panose="02000403000000020004" pitchFamily="2" charset="0"/>
                <a:ea typeface="Helvetica Neue Light" panose="02000403000000020004" pitchFamily="2" charset="0"/>
              </a:rPr>
              <a:t>Entwicklung</a:t>
            </a:r>
            <a:r>
              <a:rPr lang="en-GB" sz="2800" i="1" dirty="0">
                <a:latin typeface="Helvetica Neue Light" panose="02000403000000020004" pitchFamily="2" charset="0"/>
                <a:ea typeface="Helvetica Neue Light" panose="02000403000000020004" pitchFamily="2" charset="0"/>
              </a:rPr>
              <a:t> von </a:t>
            </a:r>
            <a:r>
              <a:rPr lang="en-GB" sz="2800" i="1" dirty="0" err="1">
                <a:latin typeface="Helvetica Neue Light" panose="02000403000000020004" pitchFamily="2" charset="0"/>
                <a:ea typeface="Helvetica Neue Light" panose="02000403000000020004" pitchFamily="2" charset="0"/>
              </a:rPr>
              <a:t>Computersystemen</a:t>
            </a:r>
            <a:r>
              <a:rPr lang="en-GB" sz="2800" i="1" dirty="0">
                <a:latin typeface="Helvetica Neue Light" panose="02000403000000020004" pitchFamily="2" charset="0"/>
                <a:ea typeface="Helvetica Neue Light" panose="02000403000000020004" pitchFamily="2" charset="0"/>
              </a:rPr>
              <a:t>, die in der Lage </a:t>
            </a:r>
            <a:r>
              <a:rPr lang="en-GB" sz="2800" i="1" dirty="0" err="1">
                <a:latin typeface="Helvetica Neue Light" panose="02000403000000020004" pitchFamily="2" charset="0"/>
                <a:ea typeface="Helvetica Neue Light" panose="02000403000000020004" pitchFamily="2" charset="0"/>
              </a:rPr>
              <a:t>sind</a:t>
            </a:r>
            <a:r>
              <a:rPr lang="en-GB" sz="2800" i="1" dirty="0">
                <a:latin typeface="Helvetica Neue Light" panose="02000403000000020004" pitchFamily="2" charset="0"/>
                <a:ea typeface="Helvetica Neue Light" panose="02000403000000020004" pitchFamily="2" charset="0"/>
              </a:rPr>
              <a:t>, </a:t>
            </a:r>
            <a:r>
              <a:rPr lang="en-GB" sz="2800" i="1" dirty="0" err="1">
                <a:latin typeface="Helvetica Neue Light" panose="02000403000000020004" pitchFamily="2" charset="0"/>
                <a:ea typeface="Helvetica Neue Light" panose="02000403000000020004" pitchFamily="2" charset="0"/>
              </a:rPr>
              <a:t>Aufgaben</a:t>
            </a:r>
            <a:r>
              <a:rPr lang="en-GB" sz="2800" i="1" dirty="0">
                <a:latin typeface="Helvetica Neue Light" panose="02000403000000020004" pitchFamily="2" charset="0"/>
                <a:ea typeface="Helvetica Neue Light" panose="02000403000000020004" pitchFamily="2" charset="0"/>
              </a:rPr>
              <a:t> </a:t>
            </a:r>
            <a:r>
              <a:rPr lang="en-GB" sz="2800" i="1" dirty="0" err="1">
                <a:latin typeface="Helvetica Neue Light" panose="02000403000000020004" pitchFamily="2" charset="0"/>
                <a:ea typeface="Helvetica Neue Light" panose="02000403000000020004" pitchFamily="2" charset="0"/>
              </a:rPr>
              <a:t>auszuführen</a:t>
            </a:r>
            <a:r>
              <a:rPr lang="en-GB" sz="2800" i="1" dirty="0">
                <a:latin typeface="Helvetica Neue Light" panose="02000403000000020004" pitchFamily="2" charset="0"/>
                <a:ea typeface="Helvetica Neue Light" panose="02000403000000020004" pitchFamily="2" charset="0"/>
              </a:rPr>
              <a:t>, die </a:t>
            </a:r>
            <a:r>
              <a:rPr lang="en-GB" sz="2800" i="1" dirty="0" err="1">
                <a:latin typeface="Helvetica Neue Light" panose="02000403000000020004" pitchFamily="2" charset="0"/>
                <a:ea typeface="Helvetica Neue Light" panose="02000403000000020004" pitchFamily="2" charset="0"/>
              </a:rPr>
              <a:t>normalerweise</a:t>
            </a:r>
            <a:r>
              <a:rPr lang="en-GB" sz="2800" i="1" dirty="0">
                <a:latin typeface="Helvetica Neue Light" panose="02000403000000020004" pitchFamily="2" charset="0"/>
                <a:ea typeface="Helvetica Neue Light" panose="02000403000000020004" pitchFamily="2" charset="0"/>
              </a:rPr>
              <a:t> </a:t>
            </a:r>
            <a:r>
              <a:rPr lang="en-GB" sz="2800" i="1" dirty="0" err="1">
                <a:latin typeface="Helvetica Neue Light" panose="02000403000000020004" pitchFamily="2" charset="0"/>
                <a:ea typeface="Helvetica Neue Light" panose="02000403000000020004" pitchFamily="2" charset="0"/>
              </a:rPr>
              <a:t>menschliche</a:t>
            </a:r>
            <a:r>
              <a:rPr lang="en-GB" sz="2800" i="1" dirty="0">
                <a:latin typeface="Helvetica Neue Light" panose="02000403000000020004" pitchFamily="2" charset="0"/>
                <a:ea typeface="Helvetica Neue Light" panose="02000403000000020004" pitchFamily="2" charset="0"/>
              </a:rPr>
              <a:t> </a:t>
            </a:r>
            <a:r>
              <a:rPr lang="en-GB" sz="2800" i="1" dirty="0" err="1">
                <a:latin typeface="Helvetica Neue Light" panose="02000403000000020004" pitchFamily="2" charset="0"/>
                <a:ea typeface="Helvetica Neue Light" panose="02000403000000020004" pitchFamily="2" charset="0"/>
              </a:rPr>
              <a:t>Intelligenz</a:t>
            </a:r>
            <a:r>
              <a:rPr lang="en-GB" sz="2800" i="1" dirty="0">
                <a:latin typeface="Helvetica Neue Light" panose="02000403000000020004" pitchFamily="2" charset="0"/>
                <a:ea typeface="Helvetica Neue Light" panose="02000403000000020004" pitchFamily="2" charset="0"/>
              </a:rPr>
              <a:t> </a:t>
            </a:r>
            <a:r>
              <a:rPr lang="en-GB" sz="2800" i="1" dirty="0" err="1">
                <a:latin typeface="Helvetica Neue Light" panose="02000403000000020004" pitchFamily="2" charset="0"/>
                <a:ea typeface="Helvetica Neue Light" panose="02000403000000020004" pitchFamily="2" charset="0"/>
              </a:rPr>
              <a:t>erfordern</a:t>
            </a:r>
            <a:r>
              <a:rPr lang="en-GB" sz="2800" i="1" dirty="0">
                <a:latin typeface="Helvetica Neue Light" panose="02000403000000020004" pitchFamily="2" charset="0"/>
                <a:ea typeface="Helvetica Neue Light" panose="02000403000000020004" pitchFamily="2" charset="0"/>
              </a:rPr>
              <a:t>, </a:t>
            </a:r>
            <a:r>
              <a:rPr lang="en-GB" sz="2800" i="1" dirty="0" err="1">
                <a:latin typeface="Helvetica Neue Light" panose="02000403000000020004" pitchFamily="2" charset="0"/>
                <a:ea typeface="Helvetica Neue Light" panose="02000403000000020004" pitchFamily="2" charset="0"/>
              </a:rPr>
              <a:t>wie</a:t>
            </a:r>
            <a:r>
              <a:rPr lang="en-GB" sz="2800" i="1" dirty="0">
                <a:latin typeface="Helvetica Neue Light" panose="02000403000000020004" pitchFamily="2" charset="0"/>
                <a:ea typeface="Helvetica Neue Light" panose="02000403000000020004" pitchFamily="2" charset="0"/>
              </a:rPr>
              <a:t> z. B. </a:t>
            </a:r>
            <a:r>
              <a:rPr lang="en-GB" sz="2800" i="1" dirty="0" err="1">
                <a:latin typeface="Helvetica Neue Light" panose="02000403000000020004" pitchFamily="2" charset="0"/>
                <a:ea typeface="Helvetica Neue Light" panose="02000403000000020004" pitchFamily="2" charset="0"/>
              </a:rPr>
              <a:t>visuelle</a:t>
            </a:r>
            <a:r>
              <a:rPr lang="en-GB" sz="2800" i="1" dirty="0">
                <a:latin typeface="Helvetica Neue Light" panose="02000403000000020004" pitchFamily="2" charset="0"/>
                <a:ea typeface="Helvetica Neue Light" panose="02000403000000020004" pitchFamily="2" charset="0"/>
              </a:rPr>
              <a:t> </a:t>
            </a:r>
            <a:r>
              <a:rPr lang="en-GB" sz="2800" i="1" dirty="0" err="1">
                <a:latin typeface="Helvetica Neue Light" panose="02000403000000020004" pitchFamily="2" charset="0"/>
                <a:ea typeface="Helvetica Neue Light" panose="02000403000000020004" pitchFamily="2" charset="0"/>
              </a:rPr>
              <a:t>Wahrnehmung</a:t>
            </a:r>
            <a:r>
              <a:rPr lang="en-GB" sz="2800" i="1" dirty="0">
                <a:latin typeface="Helvetica Neue Light" panose="02000403000000020004" pitchFamily="2" charset="0"/>
                <a:ea typeface="Helvetica Neue Light" panose="02000403000000020004" pitchFamily="2" charset="0"/>
              </a:rPr>
              <a:t>, </a:t>
            </a:r>
            <a:r>
              <a:rPr lang="en-GB" sz="2800" i="1" dirty="0" err="1">
                <a:latin typeface="Helvetica Neue Light" panose="02000403000000020004" pitchFamily="2" charset="0"/>
                <a:ea typeface="Helvetica Neue Light" panose="02000403000000020004" pitchFamily="2" charset="0"/>
              </a:rPr>
              <a:t>Spracherkennung</a:t>
            </a:r>
            <a:r>
              <a:rPr lang="en-GB" sz="2800" i="1" dirty="0">
                <a:latin typeface="Helvetica Neue Light" panose="02000403000000020004" pitchFamily="2" charset="0"/>
                <a:ea typeface="Helvetica Neue Light" panose="02000403000000020004" pitchFamily="2" charset="0"/>
              </a:rPr>
              <a:t>, </a:t>
            </a:r>
            <a:r>
              <a:rPr lang="en-GB" sz="2800" i="1" dirty="0" err="1">
                <a:latin typeface="Helvetica Neue Light" panose="02000403000000020004" pitchFamily="2" charset="0"/>
                <a:ea typeface="Helvetica Neue Light" panose="02000403000000020004" pitchFamily="2" charset="0"/>
              </a:rPr>
              <a:t>Entscheidungsfindung</a:t>
            </a:r>
            <a:r>
              <a:rPr lang="en-GB" sz="2800" i="1" dirty="0">
                <a:latin typeface="Helvetica Neue Light" panose="02000403000000020004" pitchFamily="2" charset="0"/>
                <a:ea typeface="Helvetica Neue Light" panose="02000403000000020004" pitchFamily="2" charset="0"/>
              </a:rPr>
              <a:t> und </a:t>
            </a:r>
            <a:r>
              <a:rPr lang="en-GB" sz="2800" i="1" dirty="0" err="1">
                <a:latin typeface="Helvetica Neue Light" panose="02000403000000020004" pitchFamily="2" charset="0"/>
                <a:ea typeface="Helvetica Neue Light" panose="02000403000000020004" pitchFamily="2" charset="0"/>
              </a:rPr>
              <a:t>Übersetzung</a:t>
            </a:r>
            <a:r>
              <a:rPr lang="en-GB" sz="2800" i="1" dirty="0">
                <a:latin typeface="Helvetica Neue Light" panose="02000403000000020004" pitchFamily="2" charset="0"/>
                <a:ea typeface="Helvetica Neue Light" panose="02000403000000020004" pitchFamily="2" charset="0"/>
              </a:rPr>
              <a:t> </a:t>
            </a:r>
            <a:r>
              <a:rPr lang="en-GB" sz="2800" i="1" dirty="0" err="1">
                <a:latin typeface="Helvetica Neue Light" panose="02000403000000020004" pitchFamily="2" charset="0"/>
                <a:ea typeface="Helvetica Neue Light" panose="02000403000000020004" pitchFamily="2" charset="0"/>
              </a:rPr>
              <a:t>zwischen</a:t>
            </a:r>
            <a:r>
              <a:rPr lang="en-GB" sz="2800" i="1" dirty="0">
                <a:latin typeface="Helvetica Neue Light" panose="02000403000000020004" pitchFamily="2" charset="0"/>
                <a:ea typeface="Helvetica Neue Light" panose="02000403000000020004" pitchFamily="2" charset="0"/>
              </a:rPr>
              <a:t> </a:t>
            </a:r>
            <a:r>
              <a:rPr lang="en-GB" sz="2800" i="1" dirty="0" err="1">
                <a:latin typeface="Helvetica Neue Light" panose="02000403000000020004" pitchFamily="2" charset="0"/>
                <a:ea typeface="Helvetica Neue Light" panose="02000403000000020004" pitchFamily="2" charset="0"/>
              </a:rPr>
              <a:t>Sprachen</a:t>
            </a:r>
            <a:r>
              <a:rPr lang="en-GB" sz="2800" i="1" dirty="0">
                <a:latin typeface="Helvetica Neue Light" panose="02000403000000020004" pitchFamily="2" charset="0"/>
                <a:ea typeface="Helvetica Neue Light" panose="02000403000000020004" pitchFamily="2" charset="0"/>
              </a:rPr>
              <a:t>.</a:t>
            </a:r>
            <a:endParaRPr lang="en-CH" sz="2800" i="1"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20203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23ADF-09B9-874A-C60F-3552F0841C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B38754-9DB7-5A51-595E-09007A76B650}"/>
              </a:ext>
            </a:extLst>
          </p:cNvPr>
          <p:cNvSpPr>
            <a:spLocks noGrp="1"/>
          </p:cNvSpPr>
          <p:nvPr>
            <p:ph type="title"/>
          </p:nvPr>
        </p:nvSpPr>
        <p:spPr>
          <a:xfrm>
            <a:off x="1125899" y="563333"/>
            <a:ext cx="5322401" cy="1143200"/>
          </a:xfrm>
        </p:spPr>
        <p:txBody>
          <a:bodyPr>
            <a:normAutofit fontScale="90000"/>
          </a:bodyPr>
          <a:lstStyle/>
          <a:p>
            <a:r>
              <a:rPr lang="en-CH"/>
              <a:t>Künstliche</a:t>
            </a:r>
            <a:br>
              <a:rPr lang="en-CH"/>
            </a:br>
            <a:r>
              <a:rPr lang="en-CH">
                <a:solidFill>
                  <a:srgbClr val="F1AE2B"/>
                </a:solidFill>
              </a:rPr>
              <a:t>Intelligenz - Definition</a:t>
            </a:r>
          </a:p>
        </p:txBody>
      </p:sp>
      <p:pic>
        <p:nvPicPr>
          <p:cNvPr id="1026" name="Picture 2">
            <a:extLst>
              <a:ext uri="{FF2B5EF4-FFF2-40B4-BE49-F238E27FC236}">
                <a16:creationId xmlns:a16="http://schemas.microsoft.com/office/drawing/2014/main" id="{AA06BEBA-471D-BEA1-0574-9E7A1944E3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480"/>
          <a:stretch/>
        </p:blipFill>
        <p:spPr bwMode="auto">
          <a:xfrm>
            <a:off x="693632" y="2163338"/>
            <a:ext cx="4911715" cy="38694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C810185-C225-C681-5E86-894491880A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845"/>
          <a:stretch/>
        </p:blipFill>
        <p:spPr bwMode="auto">
          <a:xfrm>
            <a:off x="5839521" y="2163338"/>
            <a:ext cx="5470632" cy="3869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414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6996823" cy="1143200"/>
          </a:xfrm>
        </p:spPr>
        <p:txBody>
          <a:bodyPr>
            <a:normAutofit fontScale="90000"/>
          </a:bodyPr>
          <a:lstStyle/>
          <a:p>
            <a:r>
              <a:rPr lang="en-CH"/>
              <a:t>Künstliche</a:t>
            </a:r>
            <a:br>
              <a:rPr lang="en-CH"/>
            </a:br>
            <a:r>
              <a:rPr lang="en-CH">
                <a:solidFill>
                  <a:srgbClr val="F1AE2B"/>
                </a:solidFill>
              </a:rPr>
              <a:t>Intelligenz – Das Hund Beispiel</a:t>
            </a:r>
          </a:p>
        </p:txBody>
      </p:sp>
      <p:pic>
        <p:nvPicPr>
          <p:cNvPr id="5" name="Picture 4">
            <a:extLst>
              <a:ext uri="{FF2B5EF4-FFF2-40B4-BE49-F238E27FC236}">
                <a16:creationId xmlns:a16="http://schemas.microsoft.com/office/drawing/2014/main" id="{E695EAD2-9A70-2B4D-8F88-4C98FF7F8504}"/>
              </a:ext>
            </a:extLst>
          </p:cNvPr>
          <p:cNvPicPr>
            <a:picLocks noChangeAspect="1"/>
          </p:cNvPicPr>
          <p:nvPr/>
        </p:nvPicPr>
        <p:blipFill>
          <a:blip r:embed="rId3"/>
          <a:stretch>
            <a:fillRect/>
          </a:stretch>
        </p:blipFill>
        <p:spPr>
          <a:xfrm>
            <a:off x="3188309" y="2115497"/>
            <a:ext cx="6337300" cy="4241800"/>
          </a:xfrm>
          <a:prstGeom prst="rect">
            <a:avLst/>
          </a:prstGeom>
        </p:spPr>
      </p:pic>
    </p:spTree>
    <p:extLst>
      <p:ext uri="{BB962C8B-B14F-4D97-AF65-F5344CB8AC3E}">
        <p14:creationId xmlns:p14="http://schemas.microsoft.com/office/powerpoint/2010/main" val="78918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8065602" cy="1143200"/>
          </a:xfrm>
        </p:spPr>
        <p:txBody>
          <a:bodyPr>
            <a:normAutofit fontScale="90000"/>
          </a:bodyPr>
          <a:lstStyle/>
          <a:p>
            <a:r>
              <a:rPr lang="en-CH"/>
              <a:t>Künstliche</a:t>
            </a:r>
            <a:br>
              <a:rPr lang="en-CH"/>
            </a:br>
            <a:r>
              <a:rPr lang="en-CH">
                <a:solidFill>
                  <a:srgbClr val="F1AE2B"/>
                </a:solidFill>
              </a:rPr>
              <a:t>Intelligenz – Im Grossen und Ganzen</a:t>
            </a:r>
          </a:p>
        </p:txBody>
      </p:sp>
      <p:pic>
        <p:nvPicPr>
          <p:cNvPr id="4" name="Picture 3">
            <a:extLst>
              <a:ext uri="{FF2B5EF4-FFF2-40B4-BE49-F238E27FC236}">
                <a16:creationId xmlns:a16="http://schemas.microsoft.com/office/drawing/2014/main" id="{CF1C76F7-8BBB-514C-A0EA-FB4D2EF613DB}"/>
              </a:ext>
            </a:extLst>
          </p:cNvPr>
          <p:cNvPicPr>
            <a:picLocks noChangeAspect="1"/>
          </p:cNvPicPr>
          <p:nvPr/>
        </p:nvPicPr>
        <p:blipFill>
          <a:blip r:embed="rId3"/>
          <a:stretch>
            <a:fillRect/>
          </a:stretch>
        </p:blipFill>
        <p:spPr>
          <a:xfrm>
            <a:off x="1767703" y="2258126"/>
            <a:ext cx="8656593" cy="3679536"/>
          </a:xfrm>
          <a:prstGeom prst="rect">
            <a:avLst/>
          </a:prstGeom>
        </p:spPr>
      </p:pic>
    </p:spTree>
    <p:extLst>
      <p:ext uri="{BB962C8B-B14F-4D97-AF65-F5344CB8AC3E}">
        <p14:creationId xmlns:p14="http://schemas.microsoft.com/office/powerpoint/2010/main" val="21539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157D-F808-2EA2-6874-58E6874F44B7}"/>
              </a:ext>
            </a:extLst>
          </p:cNvPr>
          <p:cNvSpPr>
            <a:spLocks noGrp="1"/>
          </p:cNvSpPr>
          <p:nvPr>
            <p:ph type="title"/>
          </p:nvPr>
        </p:nvSpPr>
        <p:spPr/>
        <p:txBody>
          <a:bodyPr>
            <a:normAutofit/>
          </a:bodyPr>
          <a:lstStyle/>
          <a:p>
            <a:endParaRPr lang="en-CH" dirty="0"/>
          </a:p>
        </p:txBody>
      </p:sp>
      <p:sp>
        <p:nvSpPr>
          <p:cNvPr id="3" name="Text Placeholder 2">
            <a:extLst>
              <a:ext uri="{FF2B5EF4-FFF2-40B4-BE49-F238E27FC236}">
                <a16:creationId xmlns:a16="http://schemas.microsoft.com/office/drawing/2014/main" id="{B280B1EF-EF28-BFE3-9FE9-D5B68B1C745C}"/>
              </a:ext>
            </a:extLst>
          </p:cNvPr>
          <p:cNvSpPr>
            <a:spLocks noGrp="1"/>
          </p:cNvSpPr>
          <p:nvPr>
            <p:ph type="body" idx="1"/>
          </p:nvPr>
        </p:nvSpPr>
        <p:spPr/>
        <p:txBody>
          <a:bodyPr/>
          <a:lstStyle/>
          <a:p>
            <a:endParaRPr lang="en-CH"/>
          </a:p>
        </p:txBody>
      </p:sp>
      <p:sp>
        <p:nvSpPr>
          <p:cNvPr id="4" name="Text Placeholder 3">
            <a:extLst>
              <a:ext uri="{FF2B5EF4-FFF2-40B4-BE49-F238E27FC236}">
                <a16:creationId xmlns:a16="http://schemas.microsoft.com/office/drawing/2014/main" id="{464FBAF4-EC12-B792-4D7E-7747135C4952}"/>
              </a:ext>
            </a:extLst>
          </p:cNvPr>
          <p:cNvSpPr>
            <a:spLocks noGrp="1"/>
          </p:cNvSpPr>
          <p:nvPr>
            <p:ph type="body" idx="2"/>
          </p:nvPr>
        </p:nvSpPr>
        <p:spPr/>
        <p:txBody>
          <a:bodyPr/>
          <a:lstStyle/>
          <a:p>
            <a:endParaRPr lang="en-CH"/>
          </a:p>
        </p:txBody>
      </p:sp>
      <p:pic>
        <p:nvPicPr>
          <p:cNvPr id="5" name="Online Media 4" title="Künstliche Intelligenz in 5 Minuten erklärt">
            <a:hlinkClick r:id="" action="ppaction://media"/>
            <a:extLst>
              <a:ext uri="{FF2B5EF4-FFF2-40B4-BE49-F238E27FC236}">
                <a16:creationId xmlns:a16="http://schemas.microsoft.com/office/drawing/2014/main" id="{E8143DB2-40D0-F5E4-8641-9DB5BCB5B4F6}"/>
              </a:ext>
            </a:extLst>
          </p:cNvPr>
          <p:cNvPicPr>
            <a:picLocks noRot="1" noChangeAspect="1"/>
          </p:cNvPicPr>
          <p:nvPr>
            <a:videoFile r:link="rId1"/>
          </p:nvPr>
        </p:nvPicPr>
        <p:blipFill>
          <a:blip r:embed="rId3"/>
          <a:stretch>
            <a:fillRect/>
          </a:stretch>
        </p:blipFill>
        <p:spPr>
          <a:xfrm>
            <a:off x="691003" y="290581"/>
            <a:ext cx="11118139" cy="6276837"/>
          </a:xfrm>
          <a:prstGeom prst="rect">
            <a:avLst/>
          </a:prstGeom>
        </p:spPr>
      </p:pic>
    </p:spTree>
    <p:extLst>
      <p:ext uri="{BB962C8B-B14F-4D97-AF65-F5344CB8AC3E}">
        <p14:creationId xmlns:p14="http://schemas.microsoft.com/office/powerpoint/2010/main" val="16820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6996823" cy="1143200"/>
          </a:xfrm>
        </p:spPr>
        <p:txBody>
          <a:bodyPr>
            <a:normAutofit fontScale="90000"/>
          </a:bodyPr>
          <a:lstStyle/>
          <a:p>
            <a:r>
              <a:rPr lang="en-CH"/>
              <a:t>Künstliche</a:t>
            </a:r>
            <a:br>
              <a:rPr lang="en-CH"/>
            </a:br>
            <a:r>
              <a:rPr lang="en-CH">
                <a:solidFill>
                  <a:srgbClr val="F1AE2B"/>
                </a:solidFill>
              </a:rPr>
              <a:t>Intelligenz – Aber auch das … </a:t>
            </a:r>
          </a:p>
        </p:txBody>
      </p:sp>
      <p:pic>
        <p:nvPicPr>
          <p:cNvPr id="5" name="Picture 4">
            <a:extLst>
              <a:ext uri="{FF2B5EF4-FFF2-40B4-BE49-F238E27FC236}">
                <a16:creationId xmlns:a16="http://schemas.microsoft.com/office/drawing/2014/main" id="{DDBF880C-9993-BE44-8700-247EF745716C}"/>
              </a:ext>
            </a:extLst>
          </p:cNvPr>
          <p:cNvPicPr>
            <a:picLocks noChangeAspect="1"/>
          </p:cNvPicPr>
          <p:nvPr/>
        </p:nvPicPr>
        <p:blipFill>
          <a:blip r:embed="rId3"/>
          <a:stretch>
            <a:fillRect/>
          </a:stretch>
        </p:blipFill>
        <p:spPr>
          <a:xfrm>
            <a:off x="2465599" y="1895895"/>
            <a:ext cx="7260801" cy="4552407"/>
          </a:xfrm>
          <a:prstGeom prst="rect">
            <a:avLst/>
          </a:prstGeom>
        </p:spPr>
      </p:pic>
    </p:spTree>
    <p:extLst>
      <p:ext uri="{BB962C8B-B14F-4D97-AF65-F5344CB8AC3E}">
        <p14:creationId xmlns:p14="http://schemas.microsoft.com/office/powerpoint/2010/main" val="1642604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9063130" cy="1143200"/>
          </a:xfrm>
        </p:spPr>
        <p:txBody>
          <a:bodyPr>
            <a:normAutofit fontScale="90000"/>
          </a:bodyPr>
          <a:lstStyle/>
          <a:p>
            <a:r>
              <a:rPr lang="en-CH"/>
              <a:t>Künstliche </a:t>
            </a:r>
            <a:r>
              <a:rPr lang="en-CH">
                <a:solidFill>
                  <a:srgbClr val="201E44"/>
                </a:solidFill>
              </a:rPr>
              <a:t>Intelligenz</a:t>
            </a:r>
            <a:br>
              <a:rPr lang="en-CH">
                <a:solidFill>
                  <a:srgbClr val="F1AE2B"/>
                </a:solidFill>
              </a:rPr>
            </a:br>
            <a:r>
              <a:rPr lang="en-CH">
                <a:solidFill>
                  <a:srgbClr val="F1AE2B"/>
                </a:solidFill>
              </a:rPr>
              <a:t>AI, Machine Learning, und dann auch noch Deep Learning? </a:t>
            </a:r>
          </a:p>
        </p:txBody>
      </p:sp>
      <p:pic>
        <p:nvPicPr>
          <p:cNvPr id="4" name="Picture 3">
            <a:extLst>
              <a:ext uri="{FF2B5EF4-FFF2-40B4-BE49-F238E27FC236}">
                <a16:creationId xmlns:a16="http://schemas.microsoft.com/office/drawing/2014/main" id="{3F444465-B30A-B449-A1F1-EA5CBD0C5155}"/>
              </a:ext>
            </a:extLst>
          </p:cNvPr>
          <p:cNvPicPr>
            <a:picLocks noChangeAspect="1"/>
          </p:cNvPicPr>
          <p:nvPr/>
        </p:nvPicPr>
        <p:blipFill>
          <a:blip r:embed="rId3"/>
          <a:stretch>
            <a:fillRect/>
          </a:stretch>
        </p:blipFill>
        <p:spPr>
          <a:xfrm>
            <a:off x="2558555" y="2465805"/>
            <a:ext cx="7074890" cy="4051983"/>
          </a:xfrm>
          <a:prstGeom prst="rect">
            <a:avLst/>
          </a:prstGeom>
        </p:spPr>
      </p:pic>
    </p:spTree>
    <p:extLst>
      <p:ext uri="{BB962C8B-B14F-4D97-AF65-F5344CB8AC3E}">
        <p14:creationId xmlns:p14="http://schemas.microsoft.com/office/powerpoint/2010/main" val="2012047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1125899" y="563333"/>
            <a:ext cx="6949321" cy="1143200"/>
          </a:xfrm>
          <a:prstGeom prst="rect">
            <a:avLst/>
          </a:prstGeom>
        </p:spPr>
        <p:txBody>
          <a:bodyPr spcFirstLastPara="1" vert="horz" wrap="square" lIns="121900" tIns="121900" rIns="121900" bIns="121900" rtlCol="0" anchor="t" anchorCtr="0">
            <a:noAutofit/>
          </a:bodyPr>
          <a:lstStyle/>
          <a:p>
            <a:r>
              <a:rPr lang="en-US"/>
              <a:t>Workshop </a:t>
            </a:r>
            <a:r>
              <a:rPr lang="en-US" err="1"/>
              <a:t>Künstliche</a:t>
            </a:r>
            <a:r>
              <a:rPr lang="en-US"/>
              <a:t> </a:t>
            </a:r>
            <a:r>
              <a:rPr lang="en-US" err="1"/>
              <a:t>Intelligenz</a:t>
            </a:r>
            <a:r>
              <a:rPr lang="en-US"/>
              <a:t> - </a:t>
            </a:r>
            <a:r>
              <a:rPr lang="en-US">
                <a:solidFill>
                  <a:srgbClr val="F1AE2B"/>
                </a:solidFill>
              </a:rPr>
              <a:t>Agenda</a:t>
            </a:r>
          </a:p>
        </p:txBody>
      </p:sp>
      <p:sp>
        <p:nvSpPr>
          <p:cNvPr id="85" name="Google Shape;85;p16"/>
          <p:cNvSpPr txBox="1">
            <a:spLocks noGrp="1"/>
          </p:cNvSpPr>
          <p:nvPr>
            <p:ph type="body" idx="2"/>
          </p:nvPr>
        </p:nvSpPr>
        <p:spPr>
          <a:xfrm>
            <a:off x="1125899" y="2195000"/>
            <a:ext cx="9020324" cy="3664800"/>
          </a:xfrm>
          <a:prstGeom prst="rect">
            <a:avLst/>
          </a:prstGeom>
        </p:spPr>
        <p:txBody>
          <a:bodyPr spcFirstLastPara="1" vert="horz" wrap="square" lIns="121900" tIns="121900" rIns="121900" bIns="121900" rtlCol="0" anchor="t" anchorCtr="0">
            <a:noAutofit/>
          </a:bodyPr>
          <a:lstStyle/>
          <a:p>
            <a:pPr marL="342900" indent="-342900">
              <a:buClr>
                <a:schemeClr val="dk1"/>
              </a:buClr>
              <a:buSzPts val="1100"/>
              <a:buFont typeface="+mj-lt"/>
              <a:buAutoNum type="arabicPeriod"/>
            </a:pPr>
            <a:r>
              <a:rPr lang="de-CH" sz="1800">
                <a:solidFill>
                  <a:srgbClr val="000000"/>
                </a:solidFill>
              </a:rPr>
              <a:t>Einführung</a:t>
            </a:r>
          </a:p>
          <a:p>
            <a:pPr marL="342900" indent="-342900">
              <a:buClr>
                <a:schemeClr val="dk1"/>
              </a:buClr>
              <a:buSzPts val="1100"/>
              <a:buFont typeface="+mj-lt"/>
              <a:buAutoNum type="arabicPeriod"/>
            </a:pPr>
            <a:r>
              <a:rPr lang="de-CH" sz="1800">
                <a:solidFill>
                  <a:srgbClr val="000000"/>
                </a:solidFill>
              </a:rPr>
              <a:t>Einführung zum Thema: Künstliche Intelligenz</a:t>
            </a:r>
          </a:p>
          <a:p>
            <a:pPr marL="342900" indent="-342900">
              <a:buClr>
                <a:schemeClr val="dk1"/>
              </a:buClr>
              <a:buSzPts val="1100"/>
              <a:buFont typeface="+mj-lt"/>
              <a:buAutoNum type="arabicPeriod"/>
            </a:pPr>
            <a:r>
              <a:rPr lang="de-CH" sz="1800">
                <a:solidFill>
                  <a:srgbClr val="000000"/>
                </a:solidFill>
              </a:rPr>
              <a:t>Links für heute: https://</a:t>
            </a:r>
            <a:r>
              <a:rPr lang="de-CH" sz="1800" err="1">
                <a:solidFill>
                  <a:srgbClr val="000000"/>
                </a:solidFill>
              </a:rPr>
              <a:t>github.com</a:t>
            </a:r>
            <a:r>
              <a:rPr lang="de-CH" sz="1800">
                <a:solidFill>
                  <a:srgbClr val="000000"/>
                </a:solidFill>
              </a:rPr>
              <a:t>/</a:t>
            </a:r>
            <a:r>
              <a:rPr lang="de-CH" sz="1800" err="1">
                <a:solidFill>
                  <a:srgbClr val="000000"/>
                </a:solidFill>
              </a:rPr>
              <a:t>girlscodetoo-ch</a:t>
            </a:r>
            <a:r>
              <a:rPr lang="de-CH" sz="1800">
                <a:solidFill>
                  <a:srgbClr val="000000"/>
                </a:solidFill>
              </a:rPr>
              <a:t>/AI-Arts</a:t>
            </a:r>
          </a:p>
          <a:p>
            <a:pPr marL="342900" indent="-342900">
              <a:buClr>
                <a:schemeClr val="dk1"/>
              </a:buClr>
              <a:buSzPts val="1100"/>
              <a:buFont typeface="+mj-lt"/>
              <a:buAutoNum type="arabicPeriod"/>
            </a:pPr>
            <a:r>
              <a:rPr lang="de-CH" sz="1800">
                <a:solidFill>
                  <a:srgbClr val="000000"/>
                </a:solidFill>
              </a:rPr>
              <a:t>Start des Workshops</a:t>
            </a:r>
          </a:p>
          <a:p>
            <a:pPr marL="304792" indent="-304792">
              <a:buClr>
                <a:schemeClr val="dk1"/>
              </a:buClr>
              <a:buSzPts val="1100"/>
              <a:buFont typeface="Arial"/>
              <a:buAutoNum type="arabicPeriod"/>
            </a:pPr>
            <a:endParaRPr lang="de-CH" sz="1600">
              <a:solidFill>
                <a:srgbClr val="000000"/>
              </a:solidFill>
            </a:endParaRPr>
          </a:p>
          <a:p>
            <a:pPr marL="304792" indent="-304792">
              <a:buClr>
                <a:schemeClr val="dk1"/>
              </a:buClr>
              <a:buSzPts val="1100"/>
              <a:buFont typeface="Arial"/>
              <a:buAutoNum type="arabicPeriod"/>
            </a:pPr>
            <a:endParaRPr lang="de-CH" sz="1600">
              <a:solidFill>
                <a:srgbClr val="000000"/>
              </a:solidFill>
            </a:endParaRPr>
          </a:p>
        </p:txBody>
      </p:sp>
      <p:sp>
        <p:nvSpPr>
          <p:cNvPr id="88" name="Google Shape;88;p16"/>
          <p:cNvSpPr txBox="1">
            <a:spLocks noGrp="1"/>
          </p:cNvSpPr>
          <p:nvPr>
            <p:ph type="sldNum" idx="12"/>
          </p:nvPr>
        </p:nvSpPr>
        <p:spPr>
          <a:xfrm>
            <a:off x="113074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a:t>
            </a:fld>
            <a:endParaRPr/>
          </a:p>
        </p:txBody>
      </p:sp>
    </p:spTree>
    <p:extLst>
      <p:ext uri="{BB962C8B-B14F-4D97-AF65-F5344CB8AC3E}">
        <p14:creationId xmlns:p14="http://schemas.microsoft.com/office/powerpoint/2010/main" val="153197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9063130" cy="1143200"/>
          </a:xfrm>
        </p:spPr>
        <p:txBody>
          <a:bodyPr>
            <a:normAutofit fontScale="90000"/>
          </a:bodyPr>
          <a:lstStyle/>
          <a:p>
            <a:r>
              <a:rPr lang="en-CH"/>
              <a:t>Künstliche </a:t>
            </a:r>
            <a:r>
              <a:rPr lang="en-CH">
                <a:solidFill>
                  <a:srgbClr val="201E44"/>
                </a:solidFill>
              </a:rPr>
              <a:t>Intelligenz</a:t>
            </a:r>
            <a:br>
              <a:rPr lang="en-CH">
                <a:solidFill>
                  <a:srgbClr val="F1AE2B"/>
                </a:solidFill>
              </a:rPr>
            </a:br>
            <a:r>
              <a:rPr lang="en-CH">
                <a:solidFill>
                  <a:srgbClr val="F1AE2B"/>
                </a:solidFill>
              </a:rPr>
              <a:t>Machine Learning vs Deep Learning? </a:t>
            </a:r>
          </a:p>
        </p:txBody>
      </p:sp>
      <p:pic>
        <p:nvPicPr>
          <p:cNvPr id="5" name="Picture 4">
            <a:extLst>
              <a:ext uri="{FF2B5EF4-FFF2-40B4-BE49-F238E27FC236}">
                <a16:creationId xmlns:a16="http://schemas.microsoft.com/office/drawing/2014/main" id="{9E1DE399-2EEF-EB40-829C-EE548CCA0F52}"/>
              </a:ext>
            </a:extLst>
          </p:cNvPr>
          <p:cNvPicPr>
            <a:picLocks noChangeAspect="1"/>
          </p:cNvPicPr>
          <p:nvPr/>
        </p:nvPicPr>
        <p:blipFill>
          <a:blip r:embed="rId3"/>
          <a:stretch>
            <a:fillRect/>
          </a:stretch>
        </p:blipFill>
        <p:spPr>
          <a:xfrm>
            <a:off x="1985325" y="1949036"/>
            <a:ext cx="8221349" cy="4582391"/>
          </a:xfrm>
          <a:prstGeom prst="rect">
            <a:avLst/>
          </a:prstGeom>
        </p:spPr>
      </p:pic>
    </p:spTree>
    <p:extLst>
      <p:ext uri="{BB962C8B-B14F-4D97-AF65-F5344CB8AC3E}">
        <p14:creationId xmlns:p14="http://schemas.microsoft.com/office/powerpoint/2010/main" val="4226665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8440-5BAD-194D-9524-3717639E9F29}"/>
              </a:ext>
            </a:extLst>
          </p:cNvPr>
          <p:cNvSpPr>
            <a:spLocks noGrp="1"/>
          </p:cNvSpPr>
          <p:nvPr>
            <p:ph type="ctrTitle"/>
          </p:nvPr>
        </p:nvSpPr>
        <p:spPr>
          <a:xfrm>
            <a:off x="1101800" y="2025633"/>
            <a:ext cx="10393514" cy="1546400"/>
          </a:xfrm>
        </p:spPr>
        <p:txBody>
          <a:bodyPr>
            <a:normAutofit fontScale="90000"/>
          </a:bodyPr>
          <a:lstStyle/>
          <a:p>
            <a:r>
              <a:rPr lang="en-US" dirty="0" err="1">
                <a:solidFill>
                  <a:schemeClr val="bg1"/>
                </a:solidFill>
                <a:latin typeface="Helvetica Neue Light" panose="02000403000000020004" pitchFamily="2" charset="0"/>
                <a:ea typeface="Helvetica Neue Light" panose="02000403000000020004" pitchFamily="2" charset="0"/>
              </a:rPr>
              <a:t>Welche</a:t>
            </a:r>
            <a:r>
              <a:rPr lang="en-US" dirty="0">
                <a:solidFill>
                  <a:schemeClr val="bg1"/>
                </a:solidFill>
                <a:latin typeface="Helvetica Neue Light" panose="02000403000000020004" pitchFamily="2" charset="0"/>
                <a:ea typeface="Helvetica Neue Light" panose="02000403000000020004" pitchFamily="2" charset="0"/>
              </a:rPr>
              <a:t> Jobs </a:t>
            </a:r>
            <a:r>
              <a:rPr lang="en-US" dirty="0" err="1">
                <a:latin typeface="Helvetica Neue Light" panose="02000403000000020004" pitchFamily="2" charset="0"/>
                <a:ea typeface="Helvetica Neue Light" panose="02000403000000020004" pitchFamily="2" charset="0"/>
              </a:rPr>
              <a:t>gibt</a:t>
            </a:r>
            <a:r>
              <a:rPr lang="en-US" dirty="0">
                <a:latin typeface="Helvetica Neue Light" panose="02000403000000020004" pitchFamily="2" charset="0"/>
                <a:ea typeface="Helvetica Neue Light" panose="02000403000000020004" pitchFamily="2" charset="0"/>
              </a:rPr>
              <a:t> es </a:t>
            </a:r>
            <a:r>
              <a:rPr lang="en-US" dirty="0">
                <a:solidFill>
                  <a:schemeClr val="bg1"/>
                </a:solidFill>
                <a:latin typeface="Helvetica Neue Light" panose="02000403000000020004" pitchFamily="2" charset="0"/>
                <a:ea typeface="Helvetica Neue Light" panose="02000403000000020004" pitchFamily="2" charset="0"/>
              </a:rPr>
              <a:t>in </a:t>
            </a:r>
            <a:r>
              <a:rPr lang="en-US" dirty="0" err="1">
                <a:solidFill>
                  <a:schemeClr val="bg1"/>
                </a:solidFill>
                <a:latin typeface="Helvetica Neue Light" panose="02000403000000020004" pitchFamily="2" charset="0"/>
                <a:ea typeface="Helvetica Neue Light" panose="02000403000000020004" pitchFamily="2" charset="0"/>
              </a:rPr>
              <a:t>dieser</a:t>
            </a:r>
            <a:r>
              <a:rPr lang="en-US" dirty="0">
                <a:solidFill>
                  <a:schemeClr val="bg1"/>
                </a:solidFill>
                <a:latin typeface="Helvetica Neue Light" panose="02000403000000020004" pitchFamily="2" charset="0"/>
                <a:ea typeface="Helvetica Neue Light" panose="02000403000000020004" pitchFamily="2" charset="0"/>
              </a:rPr>
              <a:t> Branche </a:t>
            </a:r>
            <a:br>
              <a:rPr lang="en-US" dirty="0">
                <a:solidFill>
                  <a:schemeClr val="bg1"/>
                </a:solidFill>
                <a:latin typeface="Helvetica Neue Light" panose="02000403000000020004" pitchFamily="2" charset="0"/>
                <a:ea typeface="Helvetica Neue Light" panose="02000403000000020004" pitchFamily="2" charset="0"/>
              </a:rPr>
            </a:br>
            <a:r>
              <a:rPr lang="en-US" dirty="0">
                <a:solidFill>
                  <a:schemeClr val="bg1"/>
                </a:solidFill>
                <a:latin typeface="Helvetica Neue Light" panose="02000403000000020004" pitchFamily="2" charset="0"/>
                <a:ea typeface="Helvetica Neue Light" panose="02000403000000020004" pitchFamily="2" charset="0"/>
              </a:rPr>
              <a:t>und was </a:t>
            </a:r>
            <a:r>
              <a:rPr lang="en-US" dirty="0" err="1">
                <a:solidFill>
                  <a:schemeClr val="bg1"/>
                </a:solidFill>
                <a:latin typeface="Helvetica Neue Light" panose="02000403000000020004" pitchFamily="2" charset="0"/>
                <a:ea typeface="Helvetica Neue Light" panose="02000403000000020004" pitchFamily="2" charset="0"/>
              </a:rPr>
              <a:t>kann</a:t>
            </a:r>
            <a:r>
              <a:rPr lang="en-US" dirty="0">
                <a:solidFill>
                  <a:schemeClr val="bg1"/>
                </a:solidFill>
                <a:latin typeface="Helvetica Neue Light" panose="02000403000000020004" pitchFamily="2" charset="0"/>
                <a:ea typeface="Helvetica Neue Light" panose="02000403000000020004" pitchFamily="2" charset="0"/>
              </a:rPr>
              <a:t> ich </a:t>
            </a:r>
            <a:r>
              <a:rPr lang="en-US" dirty="0" err="1">
                <a:solidFill>
                  <a:schemeClr val="bg1"/>
                </a:solidFill>
                <a:latin typeface="Helvetica Neue Light" panose="02000403000000020004" pitchFamily="2" charset="0"/>
                <a:ea typeface="Helvetica Neue Light" panose="02000403000000020004" pitchFamily="2" charset="0"/>
              </a:rPr>
              <a:t>machen</a:t>
            </a:r>
            <a:r>
              <a:rPr lang="en-US" dirty="0">
                <a:solidFill>
                  <a:schemeClr val="bg1"/>
                </a:solidFill>
                <a:latin typeface="Helvetica Neue Light" panose="02000403000000020004" pitchFamily="2" charset="0"/>
                <a:ea typeface="Helvetica Neue Light" panose="02000403000000020004" pitchFamily="2" charset="0"/>
              </a:rPr>
              <a:t> um </a:t>
            </a:r>
            <a:r>
              <a:rPr lang="en-US" dirty="0" err="1">
                <a:solidFill>
                  <a:schemeClr val="bg1"/>
                </a:solidFill>
                <a:latin typeface="Helvetica Neue Light" panose="02000403000000020004" pitchFamily="2" charset="0"/>
                <a:ea typeface="Helvetica Neue Light" panose="02000403000000020004" pitchFamily="2" charset="0"/>
              </a:rPr>
              <a:t>dorthin</a:t>
            </a:r>
            <a:r>
              <a:rPr lang="en-US" dirty="0">
                <a:solidFill>
                  <a:schemeClr val="bg1"/>
                </a:solidFill>
                <a:latin typeface="Helvetica Neue Light" panose="02000403000000020004" pitchFamily="2" charset="0"/>
                <a:ea typeface="Helvetica Neue Light" panose="02000403000000020004" pitchFamily="2" charset="0"/>
              </a:rPr>
              <a:t> </a:t>
            </a:r>
            <a:r>
              <a:rPr lang="en-US" dirty="0" err="1">
                <a:solidFill>
                  <a:schemeClr val="bg1"/>
                </a:solidFill>
                <a:latin typeface="Helvetica Neue Light" panose="02000403000000020004" pitchFamily="2" charset="0"/>
                <a:ea typeface="Helvetica Neue Light" panose="02000403000000020004" pitchFamily="2" charset="0"/>
              </a:rPr>
              <a:t>zu</a:t>
            </a:r>
            <a:r>
              <a:rPr lang="en-US" dirty="0">
                <a:solidFill>
                  <a:schemeClr val="bg1"/>
                </a:solidFill>
                <a:latin typeface="Helvetica Neue Light" panose="02000403000000020004" pitchFamily="2" charset="0"/>
                <a:ea typeface="Helvetica Neue Light" panose="02000403000000020004" pitchFamily="2" charset="0"/>
              </a:rPr>
              <a:t> </a:t>
            </a:r>
            <a:r>
              <a:rPr lang="en-US" dirty="0" err="1">
                <a:solidFill>
                  <a:schemeClr val="bg1"/>
                </a:solidFill>
                <a:latin typeface="Helvetica Neue Light" panose="02000403000000020004" pitchFamily="2" charset="0"/>
                <a:ea typeface="Helvetica Neue Light" panose="02000403000000020004" pitchFamily="2" charset="0"/>
              </a:rPr>
              <a:t>kommen</a:t>
            </a:r>
            <a:r>
              <a:rPr lang="en-US" dirty="0">
                <a:solidFill>
                  <a:schemeClr val="bg1"/>
                </a:solidFill>
                <a:latin typeface="Helvetica Neue Light" panose="02000403000000020004" pitchFamily="2" charset="0"/>
                <a:ea typeface="Helvetica Neue Light" panose="02000403000000020004" pitchFamily="2" charset="0"/>
              </a:rPr>
              <a:t>?   </a:t>
            </a:r>
          </a:p>
        </p:txBody>
      </p:sp>
    </p:spTree>
    <p:extLst>
      <p:ext uri="{BB962C8B-B14F-4D97-AF65-F5344CB8AC3E}">
        <p14:creationId xmlns:p14="http://schemas.microsoft.com/office/powerpoint/2010/main" val="77288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Welche</a:t>
            </a:r>
            <a:br>
              <a:rPr lang="en-CH"/>
            </a:br>
            <a:r>
              <a:rPr lang="en-CH">
                <a:solidFill>
                  <a:srgbClr val="F1AE2B"/>
                </a:solidFill>
              </a:rPr>
              <a:t>Jobs?</a:t>
            </a:r>
          </a:p>
        </p:txBody>
      </p:sp>
      <p:sp>
        <p:nvSpPr>
          <p:cNvPr id="4" name="TextBox 3">
            <a:extLst>
              <a:ext uri="{FF2B5EF4-FFF2-40B4-BE49-F238E27FC236}">
                <a16:creationId xmlns:a16="http://schemas.microsoft.com/office/drawing/2014/main" id="{EECFEF5E-C58E-564C-8869-A5C078AE580E}"/>
              </a:ext>
            </a:extLst>
          </p:cNvPr>
          <p:cNvSpPr txBox="1"/>
          <p:nvPr/>
        </p:nvSpPr>
        <p:spPr>
          <a:xfrm>
            <a:off x="736271" y="1923803"/>
            <a:ext cx="10545288" cy="3970318"/>
          </a:xfrm>
          <a:prstGeom prst="rect">
            <a:avLst/>
          </a:prstGeom>
          <a:noFill/>
        </p:spPr>
        <p:txBody>
          <a:bodyPr wrap="square" rtlCol="0">
            <a:spAutoFit/>
          </a:bodyPr>
          <a:lstStyle/>
          <a:p>
            <a:r>
              <a:rPr lang="de-CH" dirty="0">
                <a:solidFill>
                  <a:srgbClr val="F1AE2B"/>
                </a:solidFill>
                <a:latin typeface="Helvetica Neue Light" panose="02000403000000020004" pitchFamily="2" charset="0"/>
                <a:ea typeface="Helvetica Neue Light" panose="02000403000000020004" pitchFamily="2" charset="0"/>
              </a:rPr>
              <a:t>SOFTWARE ENGINEER-IN</a:t>
            </a:r>
            <a:endParaRPr lang="de-CH" dirty="0">
              <a:latin typeface="Helvetica Neue Light" panose="02000403000000020004" pitchFamily="2" charset="0"/>
              <a:ea typeface="Helvetica Neue Light" panose="02000403000000020004" pitchFamily="2" charset="0"/>
            </a:endParaRPr>
          </a:p>
          <a:p>
            <a:endParaRPr lang="de-CH" dirty="0">
              <a:latin typeface="Helvetica Neue Light" panose="02000403000000020004" pitchFamily="2" charset="0"/>
              <a:ea typeface="Helvetica Neue Light" panose="02000403000000020004" pitchFamily="2" charset="0"/>
            </a:endParaRPr>
          </a:p>
          <a:p>
            <a:r>
              <a:rPr lang="de-CH" dirty="0">
                <a:solidFill>
                  <a:srgbClr val="F1AE2B"/>
                </a:solidFill>
                <a:latin typeface="Helvetica Neue Light" panose="02000403000000020004" pitchFamily="2" charset="0"/>
                <a:ea typeface="Helvetica Neue Light" panose="02000403000000020004" pitchFamily="2" charset="0"/>
              </a:rPr>
              <a:t>WEB DESIGNER-IN</a:t>
            </a:r>
          </a:p>
          <a:p>
            <a:endParaRPr lang="de-CH" dirty="0">
              <a:solidFill>
                <a:srgbClr val="F1AE2B"/>
              </a:solidFill>
              <a:latin typeface="Helvetica Neue Light" panose="02000403000000020004" pitchFamily="2" charset="0"/>
              <a:ea typeface="Helvetica Neue Light" panose="02000403000000020004" pitchFamily="2" charset="0"/>
            </a:endParaRPr>
          </a:p>
          <a:p>
            <a:r>
              <a:rPr lang="de-CH" dirty="0">
                <a:solidFill>
                  <a:srgbClr val="F1AE2B"/>
                </a:solidFill>
                <a:latin typeface="Helvetica Neue Light" panose="02000403000000020004" pitchFamily="2" charset="0"/>
                <a:ea typeface="Helvetica Neue Light" panose="02000403000000020004" pitchFamily="2" charset="0"/>
              </a:rPr>
              <a:t>GRAFIKER-IN</a:t>
            </a:r>
          </a:p>
          <a:p>
            <a:endParaRPr lang="de-CH" dirty="0">
              <a:solidFill>
                <a:srgbClr val="F1AE2B"/>
              </a:solidFill>
              <a:latin typeface="Helvetica Neue Light" panose="02000403000000020004" pitchFamily="2" charset="0"/>
              <a:ea typeface="Helvetica Neue Light" panose="02000403000000020004" pitchFamily="2" charset="0"/>
            </a:endParaRPr>
          </a:p>
          <a:p>
            <a:r>
              <a:rPr lang="de-CH" dirty="0">
                <a:solidFill>
                  <a:srgbClr val="F1AE2B"/>
                </a:solidFill>
                <a:latin typeface="Helvetica Neue Light" panose="02000403000000020004" pitchFamily="2" charset="0"/>
                <a:ea typeface="Helvetica Neue Light" panose="02000403000000020004" pitchFamily="2" charset="0"/>
              </a:rPr>
              <a:t>DATENBANK-ADMINISTRATOR</a:t>
            </a:r>
          </a:p>
          <a:p>
            <a:endParaRPr lang="de-CH" dirty="0">
              <a:solidFill>
                <a:srgbClr val="F1AE2B"/>
              </a:solidFill>
              <a:latin typeface="Helvetica Neue Light" panose="02000403000000020004" pitchFamily="2" charset="0"/>
              <a:ea typeface="Helvetica Neue Light" panose="02000403000000020004" pitchFamily="2" charset="0"/>
            </a:endParaRPr>
          </a:p>
          <a:p>
            <a:r>
              <a:rPr lang="de-CH" dirty="0">
                <a:solidFill>
                  <a:srgbClr val="F1AE2B"/>
                </a:solidFill>
                <a:latin typeface="Helvetica Neue Light" panose="02000403000000020004" pitchFamily="2" charset="0"/>
                <a:ea typeface="Helvetica Neue Light" panose="02000403000000020004" pitchFamily="2" charset="0"/>
              </a:rPr>
              <a:t>UX-DESIGNER-IN</a:t>
            </a:r>
          </a:p>
          <a:p>
            <a:endParaRPr lang="de-CH" dirty="0">
              <a:solidFill>
                <a:srgbClr val="F1AE2B"/>
              </a:solidFill>
              <a:latin typeface="Helvetica Neue Light" panose="02000403000000020004" pitchFamily="2" charset="0"/>
              <a:ea typeface="Helvetica Neue Light" panose="02000403000000020004" pitchFamily="2" charset="0"/>
            </a:endParaRPr>
          </a:p>
          <a:p>
            <a:r>
              <a:rPr lang="de-CH" dirty="0">
                <a:solidFill>
                  <a:srgbClr val="F1AE2B"/>
                </a:solidFill>
                <a:latin typeface="Helvetica Neue Light" panose="02000403000000020004" pitchFamily="2" charset="0"/>
                <a:ea typeface="Helvetica Neue Light" panose="02000403000000020004" pitchFamily="2" charset="0"/>
              </a:rPr>
              <a:t>WEB –CONTENT-MANAGER-IN</a:t>
            </a:r>
          </a:p>
          <a:p>
            <a:endParaRPr lang="de-CH" dirty="0">
              <a:solidFill>
                <a:srgbClr val="F1AE2B"/>
              </a:solidFill>
              <a:latin typeface="Helvetica Neue Light" panose="02000403000000020004" pitchFamily="2" charset="0"/>
              <a:ea typeface="Helvetica Neue Light" panose="02000403000000020004" pitchFamily="2" charset="0"/>
            </a:endParaRPr>
          </a:p>
          <a:p>
            <a:r>
              <a:rPr lang="de-CH" dirty="0">
                <a:latin typeface="Helvetica Neue Light" panose="02000403000000020004" pitchFamily="2" charset="0"/>
                <a:ea typeface="Helvetica Neue Light" panose="02000403000000020004" pitchFamily="2" charset="0"/>
              </a:rPr>
              <a:t>… und vieles mehr! </a:t>
            </a:r>
          </a:p>
          <a:p>
            <a:endParaRPr lang="de-CH" dirty="0">
              <a:solidFill>
                <a:srgbClr val="F1AE2B"/>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173250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0FD48-DB00-9676-A31C-3980A343F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80433-AA4B-8ADB-44C3-21F9ECDDDEDF}"/>
              </a:ext>
            </a:extLst>
          </p:cNvPr>
          <p:cNvSpPr>
            <a:spLocks noGrp="1"/>
          </p:cNvSpPr>
          <p:nvPr>
            <p:ph type="title"/>
          </p:nvPr>
        </p:nvSpPr>
        <p:spPr/>
        <p:txBody>
          <a:bodyPr>
            <a:normAutofit fontScale="90000"/>
          </a:bodyPr>
          <a:lstStyle/>
          <a:p>
            <a:r>
              <a:rPr lang="en-CH" dirty="0" err="1"/>
              <a:t>Welche</a:t>
            </a:r>
            <a:r>
              <a:rPr lang="en-US" dirty="0"/>
              <a:t>r </a:t>
            </a:r>
            <a:br>
              <a:rPr lang="en-US" dirty="0"/>
            </a:br>
            <a:r>
              <a:rPr lang="en-US" dirty="0"/>
              <a:t>Weg?</a:t>
            </a:r>
            <a:br>
              <a:rPr lang="en-CH" dirty="0"/>
            </a:br>
            <a:endParaRPr lang="en-CH" dirty="0">
              <a:solidFill>
                <a:srgbClr val="F1AE2B"/>
              </a:solidFill>
            </a:endParaRPr>
          </a:p>
        </p:txBody>
      </p:sp>
      <p:sp>
        <p:nvSpPr>
          <p:cNvPr id="4" name="TextBox 3">
            <a:extLst>
              <a:ext uri="{FF2B5EF4-FFF2-40B4-BE49-F238E27FC236}">
                <a16:creationId xmlns:a16="http://schemas.microsoft.com/office/drawing/2014/main" id="{D05E60AC-4B9C-B4A9-0237-495120B18969}"/>
              </a:ext>
            </a:extLst>
          </p:cNvPr>
          <p:cNvSpPr txBox="1"/>
          <p:nvPr/>
        </p:nvSpPr>
        <p:spPr>
          <a:xfrm>
            <a:off x="736271" y="1923803"/>
            <a:ext cx="10545288" cy="3508653"/>
          </a:xfrm>
          <a:prstGeom prst="rect">
            <a:avLst/>
          </a:prstGeom>
          <a:noFill/>
        </p:spPr>
        <p:txBody>
          <a:bodyPr wrap="square" rtlCol="0">
            <a:spAutoFit/>
          </a:bodyPr>
          <a:lstStyle/>
          <a:p>
            <a:r>
              <a:rPr lang="de-CH" sz="2400" b="1" dirty="0">
                <a:solidFill>
                  <a:srgbClr val="F1AE2B"/>
                </a:solidFill>
                <a:latin typeface="Helvetica Neue Light" panose="02000403000000020004" pitchFamily="2" charset="0"/>
                <a:ea typeface="Helvetica Neue Light" panose="02000403000000020004" pitchFamily="2" charset="0"/>
              </a:rPr>
              <a:t>Universität</a:t>
            </a:r>
          </a:p>
          <a:p>
            <a:endParaRPr lang="de-CH" sz="2400" b="1" dirty="0">
              <a:solidFill>
                <a:srgbClr val="F1AE2B"/>
              </a:solidFill>
              <a:latin typeface="Helvetica Neue Light" panose="02000403000000020004" pitchFamily="2" charset="0"/>
              <a:ea typeface="Helvetica Neue Light" panose="02000403000000020004" pitchFamily="2" charset="0"/>
            </a:endParaRPr>
          </a:p>
          <a:p>
            <a:r>
              <a:rPr lang="de-CH" sz="2400" b="1" dirty="0">
                <a:solidFill>
                  <a:srgbClr val="F1AE2B"/>
                </a:solidFill>
                <a:latin typeface="Helvetica Neue Light" panose="02000403000000020004" pitchFamily="2" charset="0"/>
                <a:ea typeface="Helvetica Neue Light" panose="02000403000000020004" pitchFamily="2" charset="0"/>
              </a:rPr>
              <a:t>ETH</a:t>
            </a:r>
          </a:p>
          <a:p>
            <a:endParaRPr lang="de-CH" sz="2400" b="1" dirty="0">
              <a:solidFill>
                <a:srgbClr val="F1AE2B"/>
              </a:solidFill>
              <a:latin typeface="Helvetica Neue Light" panose="02000403000000020004" pitchFamily="2" charset="0"/>
              <a:ea typeface="Helvetica Neue Light" panose="02000403000000020004" pitchFamily="2" charset="0"/>
            </a:endParaRPr>
          </a:p>
          <a:p>
            <a:r>
              <a:rPr lang="de-CH" sz="2400" b="1" dirty="0">
                <a:solidFill>
                  <a:srgbClr val="F1AE2B"/>
                </a:solidFill>
                <a:latin typeface="Helvetica Neue Light" panose="02000403000000020004" pitchFamily="2" charset="0"/>
                <a:ea typeface="Helvetica Neue Light" panose="02000403000000020004" pitchFamily="2" charset="0"/>
              </a:rPr>
              <a:t>Hochschule</a:t>
            </a:r>
          </a:p>
          <a:p>
            <a:endParaRPr lang="de-CH" sz="2400" b="1" dirty="0">
              <a:solidFill>
                <a:srgbClr val="F1AE2B"/>
              </a:solidFill>
              <a:latin typeface="Helvetica Neue Light" panose="02000403000000020004" pitchFamily="2" charset="0"/>
              <a:ea typeface="Helvetica Neue Light" panose="02000403000000020004" pitchFamily="2" charset="0"/>
            </a:endParaRPr>
          </a:p>
          <a:p>
            <a:r>
              <a:rPr lang="de-CH" sz="2400" b="1" dirty="0">
                <a:solidFill>
                  <a:srgbClr val="F1AE2B"/>
                </a:solidFill>
                <a:latin typeface="Helvetica Neue Light" panose="02000403000000020004" pitchFamily="2" charset="0"/>
                <a:ea typeface="Helvetica Neue Light" panose="02000403000000020004" pitchFamily="2" charset="0"/>
              </a:rPr>
              <a:t>Lehre</a:t>
            </a:r>
          </a:p>
          <a:p>
            <a:endParaRPr lang="de-CH" dirty="0">
              <a:solidFill>
                <a:srgbClr val="F1AE2B"/>
              </a:solidFill>
              <a:latin typeface="Helvetica Neue Light" panose="02000403000000020004" pitchFamily="2" charset="0"/>
              <a:ea typeface="Helvetica Neue Light" panose="02000403000000020004" pitchFamily="2" charset="0"/>
            </a:endParaRPr>
          </a:p>
          <a:p>
            <a:r>
              <a:rPr lang="de-CH" dirty="0">
                <a:latin typeface="Helvetica Neue Light" panose="02000403000000020004" pitchFamily="2" charset="0"/>
                <a:ea typeface="Helvetica Neue Light" panose="02000403000000020004" pitchFamily="2" charset="0"/>
              </a:rPr>
              <a:t>… und vieles mehr! </a:t>
            </a:r>
          </a:p>
          <a:p>
            <a:endParaRPr lang="de-CH" dirty="0">
              <a:solidFill>
                <a:srgbClr val="F1AE2B"/>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296315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a:xfrm>
            <a:off x="1125899" y="563333"/>
            <a:ext cx="6901819" cy="1143200"/>
          </a:xfrm>
        </p:spPr>
        <p:txBody>
          <a:bodyPr>
            <a:normAutofit fontScale="90000"/>
          </a:bodyPr>
          <a:lstStyle/>
          <a:p>
            <a:r>
              <a:rPr lang="en-CH"/>
              <a:t>Welche</a:t>
            </a:r>
            <a:br>
              <a:rPr lang="en-CH"/>
            </a:br>
            <a:r>
              <a:rPr lang="en-CH">
                <a:solidFill>
                  <a:srgbClr val="F1AE2B"/>
                </a:solidFill>
              </a:rPr>
              <a:t>Jobs – Mobile App Design?</a:t>
            </a:r>
          </a:p>
        </p:txBody>
      </p:sp>
      <p:sp>
        <p:nvSpPr>
          <p:cNvPr id="4" name="TextBox 3">
            <a:extLst>
              <a:ext uri="{FF2B5EF4-FFF2-40B4-BE49-F238E27FC236}">
                <a16:creationId xmlns:a16="http://schemas.microsoft.com/office/drawing/2014/main" id="{EECFEF5E-C58E-564C-8869-A5C078AE580E}"/>
              </a:ext>
            </a:extLst>
          </p:cNvPr>
          <p:cNvSpPr txBox="1"/>
          <p:nvPr/>
        </p:nvSpPr>
        <p:spPr>
          <a:xfrm>
            <a:off x="736271" y="1923803"/>
            <a:ext cx="10545288" cy="923330"/>
          </a:xfrm>
          <a:prstGeom prst="rect">
            <a:avLst/>
          </a:prstGeom>
          <a:noFill/>
        </p:spPr>
        <p:txBody>
          <a:bodyPr wrap="square" rtlCol="0">
            <a:spAutoFit/>
          </a:bodyPr>
          <a:lstStyle/>
          <a:p>
            <a:pPr marL="285750" indent="-285750">
              <a:buFont typeface="Arial" panose="020B0604020202020204" pitchFamily="34" charset="0"/>
              <a:buChar char="•"/>
            </a:pPr>
            <a:r>
              <a:rPr lang="de-CH">
                <a:latin typeface="Helvetica Neue Light" panose="02000403000000020004" pitchFamily="2" charset="0"/>
                <a:ea typeface="Helvetica Neue Light" panose="02000403000000020004" pitchFamily="2" charset="0"/>
              </a:rPr>
              <a:t>Der Arbeitsmarkt für IT-Spezialisten allgemein ist für Bewerber weiterhin ausgesprochen günstig. Im Vergleich zum Vorjahr ist bei den Stellenangeboten insgesamt </a:t>
            </a:r>
            <a:r>
              <a:rPr lang="de-CH">
                <a:solidFill>
                  <a:srgbClr val="F1AE2B"/>
                </a:solidFill>
                <a:latin typeface="Helvetica Neue Light" panose="02000403000000020004" pitchFamily="2" charset="0"/>
                <a:ea typeface="Helvetica Neue Light" panose="02000403000000020004" pitchFamily="2" charset="0"/>
              </a:rPr>
              <a:t>eine Zunahme um 7,8% </a:t>
            </a:r>
            <a:r>
              <a:rPr lang="de-CH">
                <a:latin typeface="Helvetica Neue Light" panose="02000403000000020004" pitchFamily="2" charset="0"/>
                <a:ea typeface="Helvetica Neue Light" panose="02000403000000020004" pitchFamily="2" charset="0"/>
              </a:rPr>
              <a:t>zu verzeichnen</a:t>
            </a:r>
          </a:p>
          <a:p>
            <a:pPr marL="285750" indent="-285750">
              <a:buFont typeface="Arial" panose="020B0604020202020204" pitchFamily="34" charset="0"/>
              <a:buChar char="•"/>
            </a:pPr>
            <a:endParaRPr lang="de-CH">
              <a:latin typeface="Helvetica Neue Light" panose="02000403000000020004" pitchFamily="2" charset="0"/>
              <a:ea typeface="Helvetica Neue Light" panose="02000403000000020004" pitchFamily="2" charset="0"/>
            </a:endParaRPr>
          </a:p>
        </p:txBody>
      </p:sp>
      <p:pic>
        <p:nvPicPr>
          <p:cNvPr id="1028" name="Picture 4" descr="Web-Entwickler / Web Developer: Beschreibung des Berufsbildes und von  Weiterbildungsmöglichkeiten">
            <a:extLst>
              <a:ext uri="{FF2B5EF4-FFF2-40B4-BE49-F238E27FC236}">
                <a16:creationId xmlns:a16="http://schemas.microsoft.com/office/drawing/2014/main" id="{CED8201A-562D-694A-9CD2-23DFBE0E1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483" y="3429000"/>
            <a:ext cx="8855034" cy="27268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81E3E1-9577-4E43-998A-200A0F2EE88D}"/>
              </a:ext>
            </a:extLst>
          </p:cNvPr>
          <p:cNvSpPr/>
          <p:nvPr/>
        </p:nvSpPr>
        <p:spPr>
          <a:xfrm>
            <a:off x="2505694" y="3598223"/>
            <a:ext cx="1947553" cy="1009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6000" b="1">
                <a:solidFill>
                  <a:srgbClr val="5D7683"/>
                </a:solidFill>
              </a:rPr>
              <a:t>APP</a:t>
            </a:r>
            <a:endParaRPr lang="en-CH" sz="6600" b="1">
              <a:solidFill>
                <a:srgbClr val="5D7683"/>
              </a:solidFill>
            </a:endParaRPr>
          </a:p>
        </p:txBody>
      </p:sp>
    </p:spTree>
    <p:extLst>
      <p:ext uri="{BB962C8B-B14F-4D97-AF65-F5344CB8AC3E}">
        <p14:creationId xmlns:p14="http://schemas.microsoft.com/office/powerpoint/2010/main" val="1720202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ctrTitle" idx="4294967295"/>
          </p:nvPr>
        </p:nvSpPr>
        <p:spPr>
          <a:xfrm>
            <a:off x="1047067" y="1882600"/>
            <a:ext cx="7152467" cy="1546400"/>
          </a:xfrm>
          <a:prstGeom prst="rect">
            <a:avLst/>
          </a:prstGeom>
        </p:spPr>
        <p:txBody>
          <a:bodyPr spcFirstLastPara="1" vert="horz" wrap="square" lIns="121900" tIns="121900" rIns="121900" bIns="121900" rtlCol="0" anchor="t" anchorCtr="0">
            <a:noAutofit/>
          </a:bodyPr>
          <a:lstStyle/>
          <a:p>
            <a:pPr>
              <a:spcBef>
                <a:spcPts val="0"/>
              </a:spcBef>
            </a:pPr>
            <a:r>
              <a:rPr lang="en" sz="12800" err="1">
                <a:solidFill>
                  <a:srgbClr val="FFFFFF"/>
                </a:solidFill>
              </a:rPr>
              <a:t>Danke</a:t>
            </a:r>
            <a:r>
              <a:rPr lang="en" sz="12800">
                <a:solidFill>
                  <a:srgbClr val="FFFFFF"/>
                </a:solidFill>
              </a:rPr>
              <a:t> you</a:t>
            </a:r>
            <a:endParaRPr sz="12800">
              <a:solidFill>
                <a:srgbClr val="FFFFFF"/>
              </a:solidFill>
            </a:endParaRPr>
          </a:p>
        </p:txBody>
      </p:sp>
      <p:sp>
        <p:nvSpPr>
          <p:cNvPr id="330" name="Google Shape;330;p39"/>
          <p:cNvSpPr txBox="1">
            <a:spLocks noGrp="1"/>
          </p:cNvSpPr>
          <p:nvPr>
            <p:ph type="subTitle" idx="4294967295"/>
          </p:nvPr>
        </p:nvSpPr>
        <p:spPr>
          <a:xfrm>
            <a:off x="1218597" y="3604335"/>
            <a:ext cx="7127235" cy="299120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 sz="4800" err="1">
                <a:solidFill>
                  <a:srgbClr val="000000"/>
                </a:solidFill>
              </a:rPr>
              <a:t>Fragen</a:t>
            </a:r>
            <a:r>
              <a:rPr lang="en" sz="4800">
                <a:solidFill>
                  <a:srgbClr val="000000"/>
                </a:solidFill>
              </a:rPr>
              <a:t>?</a:t>
            </a:r>
            <a:endParaRPr sz="4800">
              <a:solidFill>
                <a:srgbClr val="000000"/>
              </a:solidFill>
            </a:endParaRPr>
          </a:p>
        </p:txBody>
      </p:sp>
      <p:sp>
        <p:nvSpPr>
          <p:cNvPr id="332" name="Google Shape;332;p39"/>
          <p:cNvSpPr txBox="1">
            <a:spLocks noGrp="1"/>
          </p:cNvSpPr>
          <p:nvPr>
            <p:ph type="sldNum" idx="12"/>
          </p:nvPr>
        </p:nvSpPr>
        <p:spPr>
          <a:xfrm>
            <a:off x="113074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25</a:t>
            </a:fld>
            <a:endParaRPr/>
          </a:p>
        </p:txBody>
      </p:sp>
    </p:spTree>
    <p:extLst>
      <p:ext uri="{BB962C8B-B14F-4D97-AF65-F5344CB8AC3E}">
        <p14:creationId xmlns:p14="http://schemas.microsoft.com/office/powerpoint/2010/main" val="909961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Sahana</a:t>
            </a:r>
            <a:br>
              <a:rPr lang="en-CH"/>
            </a:br>
            <a:r>
              <a:rPr lang="en-CH">
                <a:solidFill>
                  <a:srgbClr val="F1AE2B"/>
                </a:solidFill>
              </a:rPr>
              <a:t>Betschen</a:t>
            </a:r>
          </a:p>
        </p:txBody>
      </p:sp>
      <p:sp>
        <p:nvSpPr>
          <p:cNvPr id="5" name="Rechteck 1">
            <a:extLst>
              <a:ext uri="{FF2B5EF4-FFF2-40B4-BE49-F238E27FC236}">
                <a16:creationId xmlns:a16="http://schemas.microsoft.com/office/drawing/2014/main" id="{0D66DDB4-B935-F94F-AE2E-F7658DC5EFB8}"/>
              </a:ext>
            </a:extLst>
          </p:cNvPr>
          <p:cNvSpPr/>
          <p:nvPr/>
        </p:nvSpPr>
        <p:spPr>
          <a:xfrm>
            <a:off x="776536" y="1538824"/>
            <a:ext cx="8976500" cy="5078313"/>
          </a:xfrm>
          <a:prstGeom prst="rect">
            <a:avLst/>
          </a:prstGeom>
        </p:spPr>
        <p:txBody>
          <a:bodyPr wrap="square" lIns="91440" tIns="45720" rIns="91440" bIns="45720" anchor="t">
            <a:spAutoFit/>
          </a:bodyPr>
          <a:lstStyle/>
          <a:p>
            <a:endParaRPr lang="de-CH" dirty="0">
              <a:latin typeface="Helvetica Neue Light" panose="02000403000000020004" pitchFamily="2" charset="0"/>
              <a:ea typeface="Helvetica Neue Light" panose="02000403000000020004" pitchFamily="2" charset="0"/>
              <a:cs typeface="Arial" panose="020B0604020202020204" pitchFamily="34" charset="0"/>
            </a:endParaRPr>
          </a:p>
          <a:p>
            <a:endParaRPr lang="de-CH" dirty="0">
              <a:latin typeface="Helvetica Neue Light" panose="02000403000000020004" pitchFamily="2" charset="0"/>
              <a:ea typeface="Helvetica Neue Light" panose="02000403000000020004" pitchFamily="2" charset="0"/>
              <a:cs typeface="Arial" panose="020B0604020202020204" pitchFamily="34" charset="0"/>
            </a:endParaRPr>
          </a:p>
          <a:p>
            <a:r>
              <a:rPr lang="de-CH" sz="1800"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Im Momen</a:t>
            </a:r>
            <a:r>
              <a:rPr lang="de-CH"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t</a:t>
            </a:r>
            <a:r>
              <a:rPr lang="de-CH" sz="1800" dirty="0">
                <a:solidFill>
                  <a:srgbClr val="E51F7B"/>
                </a:solidFill>
                <a:latin typeface="Helvetica Neue Light" panose="02000403000000020004" pitchFamily="2" charset="0"/>
                <a:ea typeface="Helvetica Neue Light" panose="02000403000000020004" pitchFamily="2" charset="0"/>
                <a:cs typeface="Arial" panose="020B0604020202020204" pitchFamily="34" charset="0"/>
              </a:rPr>
              <a:t>: </a:t>
            </a:r>
          </a:p>
          <a:p>
            <a:pPr marL="285750" indent="-285750">
              <a:buFont typeface="Wingdings" pitchFamily="2" charset="2"/>
              <a:buChar char="v"/>
            </a:pPr>
            <a:r>
              <a:rPr lang="de-CH" dirty="0">
                <a:solidFill>
                  <a:srgbClr val="000000"/>
                </a:solidFill>
                <a:latin typeface="Helvetica Neue Light"/>
                <a:ea typeface="Helvetica Neue Light" panose="02000403000000020004" pitchFamily="2" charset="0"/>
                <a:cs typeface="Arial"/>
              </a:rPr>
              <a:t>Informatik Master Studentin an der ETH</a:t>
            </a:r>
            <a:endParaRPr lang="de-CH" dirty="0">
              <a:latin typeface="Helvetica Neue Light"/>
              <a:ea typeface="Helvetica Neue Light" panose="02000403000000020004" pitchFamily="2" charset="0"/>
              <a:cs typeface="Arial"/>
            </a:endParaRPr>
          </a:p>
          <a:p>
            <a:pPr marL="285750" indent="-285750">
              <a:buFont typeface="Wingdings" pitchFamily="2" charset="2"/>
              <a:buChar char="v"/>
            </a:pPr>
            <a:r>
              <a:rPr lang="de-CH" dirty="0">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Instruktorin bei </a:t>
            </a:r>
            <a:r>
              <a:rPr lang="de-CH" dirty="0" err="1">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GirlsCodeToo</a:t>
            </a:r>
            <a:r>
              <a:rPr lang="de-CH" dirty="0">
                <a:solidFill>
                  <a:srgbClr val="000000"/>
                </a:solidFill>
                <a:latin typeface="Helvetica Neue Light" panose="02000403000000020004" pitchFamily="2" charset="0"/>
                <a:ea typeface="Helvetica Neue Light" panose="02000403000000020004" pitchFamily="2" charset="0"/>
                <a:cs typeface="Arial" panose="020B0604020202020204" pitchFamily="34" charset="0"/>
              </a:rPr>
              <a:t> </a:t>
            </a:r>
          </a:p>
          <a:p>
            <a:pPr marL="285750" indent="-285750">
              <a:buFont typeface="Wingdings" pitchFamily="2" charset="2"/>
              <a:buChar char="v"/>
            </a:pPr>
            <a:endParaRPr lang="de-CH" sz="1800" dirty="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sz="1800" dirty="0">
                <a:solidFill>
                  <a:srgbClr val="F1AE2B"/>
                </a:solidFill>
                <a:latin typeface="Helvetica Neue Light"/>
                <a:ea typeface="Helvetica Neue Light" panose="02000403000000020004" pitchFamily="2" charset="0"/>
                <a:cs typeface="Arial"/>
              </a:rPr>
              <a:t>Davor</a:t>
            </a:r>
            <a:r>
              <a:rPr lang="de-CH" sz="1800" dirty="0">
                <a:solidFill>
                  <a:srgbClr val="E51F7B"/>
                </a:solidFill>
                <a:latin typeface="Helvetica Neue Light"/>
                <a:ea typeface="Helvetica Neue Light" panose="02000403000000020004" pitchFamily="2" charset="0"/>
                <a:cs typeface="Arial"/>
              </a:rPr>
              <a:t>:</a:t>
            </a:r>
            <a:r>
              <a:rPr lang="de-CH" dirty="0">
                <a:solidFill>
                  <a:srgbClr val="E51F7B"/>
                </a:solidFill>
                <a:latin typeface="Helvetica Neue Light"/>
                <a:ea typeface="Helvetica Neue Light" panose="02000403000000020004" pitchFamily="2" charset="0"/>
                <a:cs typeface="Arial"/>
              </a:rPr>
              <a:t> </a:t>
            </a:r>
          </a:p>
          <a:p>
            <a:r>
              <a:rPr lang="de-CH" dirty="0">
                <a:solidFill>
                  <a:srgbClr val="000000"/>
                </a:solidFill>
                <a:latin typeface="Helvetica Neue Light"/>
                <a:ea typeface="Helvetica Neue Light" panose="02000403000000020004" pitchFamily="2" charset="0"/>
                <a:cs typeface="Arial"/>
              </a:rPr>
              <a:t>Matur in Mathe und Physik</a:t>
            </a:r>
            <a:endParaRPr lang="de-CH" sz="1800" dirty="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pPr marL="285750" indent="-285750">
              <a:buFont typeface="Wingdings" pitchFamily="2" charset="2"/>
              <a:buChar char="v"/>
            </a:pPr>
            <a:endParaRPr lang="de-CH" sz="1800" dirty="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Fachwissen </a:t>
            </a:r>
            <a:r>
              <a:rPr lang="de-CH" sz="1800" dirty="0">
                <a:solidFill>
                  <a:srgbClr val="E51F7B"/>
                </a:solidFill>
                <a:latin typeface="Helvetica Neue Light" panose="02000403000000020004" pitchFamily="2" charset="0"/>
                <a:ea typeface="Helvetica Neue Light" panose="02000403000000020004" pitchFamily="2" charset="0"/>
                <a:cs typeface="Arial" panose="020B0604020202020204" pitchFamily="34" charset="0"/>
              </a:rPr>
              <a:t>:  </a:t>
            </a:r>
          </a:p>
          <a:p>
            <a:pPr marL="285750" indent="-285750">
              <a:buFont typeface="Wingdings" pitchFamily="2" charset="2"/>
              <a:buChar char="v"/>
            </a:pPr>
            <a:r>
              <a:rPr lang="de-CH" dirty="0" err="1">
                <a:solidFill>
                  <a:srgbClr val="000000"/>
                </a:solidFill>
                <a:latin typeface="Helvetica Neue Light"/>
                <a:ea typeface="Helvetica Neue Light" panose="02000403000000020004" pitchFamily="2" charset="0"/>
                <a:cs typeface="Arial"/>
              </a:rPr>
              <a:t>Machine</a:t>
            </a:r>
            <a:r>
              <a:rPr lang="de-CH" dirty="0">
                <a:solidFill>
                  <a:srgbClr val="000000"/>
                </a:solidFill>
                <a:latin typeface="Helvetica Neue Light"/>
                <a:ea typeface="Helvetica Neue Light" panose="02000403000000020004" pitchFamily="2" charset="0"/>
                <a:cs typeface="Arial"/>
              </a:rPr>
              <a:t> Learning, </a:t>
            </a:r>
            <a:r>
              <a:rPr lang="de-CH" dirty="0" err="1">
                <a:solidFill>
                  <a:srgbClr val="000000"/>
                </a:solidFill>
                <a:latin typeface="Helvetica Neue Light"/>
                <a:ea typeface="Helvetica Neue Light" panose="02000403000000020004" pitchFamily="2" charset="0"/>
                <a:cs typeface="Arial"/>
              </a:rPr>
              <a:t>Self</a:t>
            </a:r>
            <a:r>
              <a:rPr lang="de-CH" dirty="0">
                <a:solidFill>
                  <a:srgbClr val="000000"/>
                </a:solidFill>
                <a:latin typeface="Helvetica Neue Light"/>
                <a:ea typeface="Helvetica Neue Light" panose="02000403000000020004" pitchFamily="2" charset="0"/>
                <a:cs typeface="Arial"/>
              </a:rPr>
              <a:t> </a:t>
            </a:r>
            <a:r>
              <a:rPr lang="de-CH" dirty="0" err="1">
                <a:solidFill>
                  <a:srgbClr val="000000"/>
                </a:solidFill>
                <a:latin typeface="Helvetica Neue Light"/>
                <a:ea typeface="Helvetica Neue Light" panose="02000403000000020004" pitchFamily="2" charset="0"/>
                <a:cs typeface="Arial"/>
              </a:rPr>
              <a:t>Driving</a:t>
            </a:r>
            <a:r>
              <a:rPr lang="de-CH" dirty="0">
                <a:solidFill>
                  <a:srgbClr val="000000"/>
                </a:solidFill>
                <a:latin typeface="Helvetica Neue Light"/>
                <a:ea typeface="Helvetica Neue Light" panose="02000403000000020004" pitchFamily="2" charset="0"/>
                <a:cs typeface="Arial"/>
              </a:rPr>
              <a:t> Cars </a:t>
            </a:r>
            <a:endParaRPr lang="de-CH" sz="1800" dirty="0">
              <a:solidFill>
                <a:srgbClr val="000000"/>
              </a:solidFill>
              <a:latin typeface="Helvetica Neue Light"/>
              <a:ea typeface="Helvetica Neue Light" panose="02000403000000020004" pitchFamily="2" charset="0"/>
              <a:cs typeface="Arial" panose="020B0604020202020204" pitchFamily="34" charset="0"/>
            </a:endParaRPr>
          </a:p>
          <a:p>
            <a:pPr marL="285750" indent="-285750">
              <a:buFont typeface="Wingdings" pitchFamily="2" charset="2"/>
              <a:buChar char="v"/>
            </a:pPr>
            <a:r>
              <a:rPr lang="de-CH" dirty="0">
                <a:solidFill>
                  <a:srgbClr val="000000"/>
                </a:solidFill>
                <a:latin typeface="Helvetica Neue Light"/>
                <a:ea typeface="Helvetica Neue Light" panose="02000403000000020004" pitchFamily="2" charset="0"/>
                <a:cs typeface="Arial"/>
              </a:rPr>
              <a:t>Video </a:t>
            </a:r>
            <a:r>
              <a:rPr lang="de-CH" dirty="0" err="1">
                <a:solidFill>
                  <a:srgbClr val="000000"/>
                </a:solidFill>
                <a:latin typeface="Helvetica Neue Light"/>
                <a:ea typeface="Helvetica Neue Light" panose="02000403000000020004" pitchFamily="2" charset="0"/>
                <a:cs typeface="Arial"/>
              </a:rPr>
              <a:t>games</a:t>
            </a:r>
            <a:r>
              <a:rPr lang="de-CH" dirty="0">
                <a:solidFill>
                  <a:srgbClr val="000000"/>
                </a:solidFill>
                <a:latin typeface="Helvetica Neue Light"/>
                <a:ea typeface="Helvetica Neue Light" panose="02000403000000020004" pitchFamily="2" charset="0"/>
                <a:cs typeface="Arial"/>
              </a:rPr>
              <a:t> programmieren </a:t>
            </a:r>
            <a:endParaRPr lang="de-CH" dirty="0">
              <a:solidFill>
                <a:srgbClr val="000000"/>
              </a:solidFill>
              <a:latin typeface="Helvetica Neue Light"/>
              <a:ea typeface="Helvetica Neue Light" panose="02000403000000020004" pitchFamily="2" charset="0"/>
              <a:cs typeface="Arial" panose="020B0604020202020204" pitchFamily="34" charset="0"/>
            </a:endParaRPr>
          </a:p>
          <a:p>
            <a:pPr marL="285750" indent="-285750">
              <a:buFont typeface="Wingdings" pitchFamily="2" charset="2"/>
              <a:buChar char="v"/>
            </a:pPr>
            <a:endParaRPr lang="de-CH" dirty="0">
              <a:solidFill>
                <a:srgbClr val="000000"/>
              </a:solidFill>
              <a:latin typeface="Helvetica Neue Light" panose="02000403000000020004" pitchFamily="2" charset="0"/>
              <a:ea typeface="Helvetica Neue Light" panose="02000403000000020004" pitchFamily="2" charset="0"/>
              <a:cs typeface="Arial" panose="020B0604020202020204" pitchFamily="34" charset="0"/>
            </a:endParaRPr>
          </a:p>
          <a:p>
            <a:r>
              <a:rPr lang="de-CH" sz="1800"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Pläne für die Zukunft</a:t>
            </a:r>
          </a:p>
          <a:p>
            <a:r>
              <a:rPr lang="de-CH" dirty="0">
                <a:solidFill>
                  <a:srgbClr val="000000"/>
                </a:solidFill>
                <a:latin typeface="Helvetica Neue Light"/>
                <a:ea typeface="Helvetica Neue Light" panose="02000403000000020004" pitchFamily="2" charset="0"/>
                <a:cs typeface="Arial"/>
              </a:rPr>
              <a:t>Reisen und Arbeiten</a:t>
            </a:r>
            <a:br>
              <a:rPr lang="de-CH" dirty="0">
                <a:latin typeface="Helvetica Neue Light"/>
                <a:ea typeface="Helvetica Neue Light" panose="02000403000000020004" pitchFamily="2" charset="0"/>
                <a:cs typeface="Arial"/>
              </a:rPr>
            </a:br>
            <a:endParaRPr lang="de-CH" dirty="0">
              <a:solidFill>
                <a:srgbClr val="000000"/>
              </a:solidFill>
              <a:latin typeface="Helvetica Neue Light"/>
              <a:ea typeface="Helvetica Neue Light" panose="02000403000000020004" pitchFamily="2" charset="0"/>
              <a:cs typeface="Arial"/>
            </a:endParaRPr>
          </a:p>
          <a:p>
            <a:r>
              <a:rPr lang="de-CH" dirty="0">
                <a:solidFill>
                  <a:srgbClr val="F1AE2B"/>
                </a:solidFill>
                <a:latin typeface="Helvetica Neue Light" panose="02000403000000020004" pitchFamily="2" charset="0"/>
                <a:ea typeface="Helvetica Neue Light" panose="02000403000000020004" pitchFamily="2" charset="0"/>
                <a:cs typeface="Arial" panose="020B0604020202020204" pitchFamily="34" charset="0"/>
              </a:rPr>
              <a:t>Hobbies</a:t>
            </a:r>
          </a:p>
          <a:p>
            <a:r>
              <a:rPr lang="de-CH" dirty="0">
                <a:latin typeface="Helvetica Neue Light"/>
                <a:ea typeface="Helvetica Neue Light" panose="02000403000000020004" pitchFamily="2" charset="0"/>
                <a:cs typeface="Arial"/>
              </a:rPr>
              <a:t>Rudern</a:t>
            </a:r>
            <a:r>
              <a:rPr lang="de-CH" dirty="0">
                <a:solidFill>
                  <a:srgbClr val="F1AE2B"/>
                </a:solidFill>
                <a:latin typeface="Helvetica Neue Light"/>
                <a:ea typeface="Helvetica Neue Light" panose="02000403000000020004" pitchFamily="2" charset="0"/>
                <a:cs typeface="Arial"/>
              </a:rPr>
              <a:t>, </a:t>
            </a:r>
            <a:r>
              <a:rPr lang="de-CH" dirty="0">
                <a:latin typeface="Helvetica Neue Light"/>
                <a:ea typeface="Helvetica Neue Light" panose="02000403000000020004" pitchFamily="2" charset="0"/>
                <a:cs typeface="Arial"/>
              </a:rPr>
              <a:t>Coding</a:t>
            </a:r>
            <a:r>
              <a:rPr lang="de-CH" dirty="0">
                <a:solidFill>
                  <a:srgbClr val="F1AE2B"/>
                </a:solidFill>
                <a:latin typeface="Helvetica Neue Light"/>
                <a:ea typeface="Helvetica Neue Light" panose="02000403000000020004" pitchFamily="2" charset="0"/>
                <a:cs typeface="Arial"/>
              </a:rPr>
              <a:t>, Sport</a:t>
            </a:r>
            <a:endParaRPr lang="de-CH" dirty="0">
              <a:solidFill>
                <a:srgbClr val="F1AE2B"/>
              </a:solidFill>
              <a:latin typeface="Helvetica Neue Light"/>
              <a:ea typeface="Helvetica Neue Light" panose="02000403000000020004" pitchFamily="2" charset="0"/>
              <a:cs typeface="Arial" panose="020B0604020202020204" pitchFamily="34" charset="0"/>
            </a:endParaRPr>
          </a:p>
        </p:txBody>
      </p:sp>
      <p:pic>
        <p:nvPicPr>
          <p:cNvPr id="3" name="Picture 3">
            <a:extLst>
              <a:ext uri="{FF2B5EF4-FFF2-40B4-BE49-F238E27FC236}">
                <a16:creationId xmlns:a16="http://schemas.microsoft.com/office/drawing/2014/main" id="{9B9FCA37-56C5-D230-1A2E-8244D2A3815B}"/>
              </a:ext>
            </a:extLst>
          </p:cNvPr>
          <p:cNvPicPr>
            <a:picLocks noChangeAspect="1"/>
          </p:cNvPicPr>
          <p:nvPr/>
        </p:nvPicPr>
        <p:blipFill>
          <a:blip r:embed="rId2"/>
          <a:stretch>
            <a:fillRect/>
          </a:stretch>
        </p:blipFill>
        <p:spPr>
          <a:xfrm>
            <a:off x="8615320" y="1471317"/>
            <a:ext cx="3039907" cy="2216037"/>
          </a:xfrm>
          <a:prstGeom prst="ellipse">
            <a:avLst/>
          </a:prstGeom>
          <a:ln>
            <a:noFill/>
          </a:ln>
          <a:effectLst>
            <a:softEdge rad="112500"/>
          </a:effectLst>
        </p:spPr>
      </p:pic>
    </p:spTree>
    <p:extLst>
      <p:ext uri="{BB962C8B-B14F-4D97-AF65-F5344CB8AC3E}">
        <p14:creationId xmlns:p14="http://schemas.microsoft.com/office/powerpoint/2010/main" val="766776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653667" y="600200"/>
            <a:ext cx="8490400" cy="5454400"/>
          </a:xfrm>
          <a:prstGeom prst="rect">
            <a:avLst/>
          </a:prstGeom>
        </p:spPr>
        <p:txBody>
          <a:bodyPr spcFirstLastPara="1" vert="horz" wrap="square" lIns="121900" tIns="121900" rIns="121900" bIns="121900" rtlCol="0" anchor="ctr" anchorCtr="0">
            <a:noAutofit/>
          </a:bodyPr>
          <a:lstStyle/>
          <a:p>
            <a:endParaRPr/>
          </a:p>
        </p:txBody>
      </p:sp>
      <p:pic>
        <p:nvPicPr>
          <p:cNvPr id="64" name="Google Shape;64;p14"/>
          <p:cNvPicPr preferRelativeResize="0"/>
          <p:nvPr/>
        </p:nvPicPr>
        <p:blipFill>
          <a:blip r:embed="rId3">
            <a:alphaModFix/>
          </a:blip>
          <a:stretch>
            <a:fillRect/>
          </a:stretch>
        </p:blipFill>
        <p:spPr>
          <a:xfrm>
            <a:off x="203200" y="203200"/>
            <a:ext cx="12192000" cy="6858000"/>
          </a:xfrm>
          <a:prstGeom prst="rect">
            <a:avLst/>
          </a:prstGeom>
          <a:noFill/>
          <a:ln>
            <a:noFill/>
          </a:ln>
        </p:spPr>
      </p:pic>
      <p:sp>
        <p:nvSpPr>
          <p:cNvPr id="65" name="Google Shape;65;p14"/>
          <p:cNvSpPr txBox="1"/>
          <p:nvPr/>
        </p:nvSpPr>
        <p:spPr>
          <a:xfrm>
            <a:off x="406400" y="406400"/>
            <a:ext cx="4000000" cy="4000000"/>
          </a:xfrm>
          <a:prstGeom prst="rect">
            <a:avLst/>
          </a:prstGeom>
          <a:noFill/>
          <a:ln>
            <a:noFill/>
          </a:ln>
        </p:spPr>
        <p:txBody>
          <a:bodyPr spcFirstLastPara="1" wrap="square" lIns="121900" tIns="121900" rIns="121900" bIns="121900" anchor="ctr" anchorCtr="0">
            <a:noAutofit/>
          </a:bodyPr>
          <a:lstStyle/>
          <a:p>
            <a:r>
              <a:rPr lang="en" sz="2400"/>
              <a:t>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pile of cardboard boxes&#10;&#10;AI-generated content may be incorrect.">
            <a:extLst>
              <a:ext uri="{FF2B5EF4-FFF2-40B4-BE49-F238E27FC236}">
                <a16:creationId xmlns:a16="http://schemas.microsoft.com/office/drawing/2014/main" id="{42A243F3-B974-2B35-F570-09C142B474B3}"/>
              </a:ext>
            </a:extLst>
          </p:cNvPr>
          <p:cNvPicPr>
            <a:picLocks noChangeAspect="1"/>
          </p:cNvPicPr>
          <p:nvPr/>
        </p:nvPicPr>
        <p:blipFill>
          <a:blip r:embed="rId2"/>
          <a:stretch>
            <a:fillRect/>
          </a:stretch>
        </p:blipFill>
        <p:spPr>
          <a:xfrm>
            <a:off x="2003773" y="1555229"/>
            <a:ext cx="7617087" cy="4699416"/>
          </a:xfrm>
          <a:prstGeom prst="rect">
            <a:avLst/>
          </a:prstGeom>
        </p:spPr>
      </p:pic>
      <p:pic>
        <p:nvPicPr>
          <p:cNvPr id="4" name="Picture 3" descr="A graph of a graph on a black background&#10;&#10;AI-generated content may be incorrect.">
            <a:extLst>
              <a:ext uri="{FF2B5EF4-FFF2-40B4-BE49-F238E27FC236}">
                <a16:creationId xmlns:a16="http://schemas.microsoft.com/office/drawing/2014/main" id="{9B2D94E0-4B04-EA21-2323-8EB37DB99A49}"/>
              </a:ext>
            </a:extLst>
          </p:cNvPr>
          <p:cNvPicPr>
            <a:picLocks noChangeAspect="1"/>
          </p:cNvPicPr>
          <p:nvPr/>
        </p:nvPicPr>
        <p:blipFill>
          <a:blip r:embed="rId3"/>
          <a:stretch>
            <a:fillRect/>
          </a:stretch>
        </p:blipFill>
        <p:spPr>
          <a:xfrm>
            <a:off x="1058241" y="1298639"/>
            <a:ext cx="3146467" cy="2312788"/>
          </a:xfrm>
          <a:prstGeom prst="rect">
            <a:avLst/>
          </a:prstGeom>
        </p:spPr>
      </p:pic>
      <p:pic>
        <p:nvPicPr>
          <p:cNvPr id="5" name="Picture 4" descr="A close-up of a camera&#10;&#10;AI-generated content may be incorrect.">
            <a:extLst>
              <a:ext uri="{FF2B5EF4-FFF2-40B4-BE49-F238E27FC236}">
                <a16:creationId xmlns:a16="http://schemas.microsoft.com/office/drawing/2014/main" id="{BE9AFB54-3892-68A6-BB51-145398967BE5}"/>
              </a:ext>
            </a:extLst>
          </p:cNvPr>
          <p:cNvPicPr>
            <a:picLocks noChangeAspect="1"/>
          </p:cNvPicPr>
          <p:nvPr/>
        </p:nvPicPr>
        <p:blipFill>
          <a:blip r:embed="rId4"/>
          <a:stretch>
            <a:fillRect/>
          </a:stretch>
        </p:blipFill>
        <p:spPr>
          <a:xfrm>
            <a:off x="1058241" y="4413145"/>
            <a:ext cx="2628900" cy="1841500"/>
          </a:xfrm>
          <a:prstGeom prst="rect">
            <a:avLst/>
          </a:prstGeom>
        </p:spPr>
      </p:pic>
      <p:pic>
        <p:nvPicPr>
          <p:cNvPr id="6" name="Picture 5" descr="A close-up of several squares&#10;&#10;AI-generated content may be incorrect.">
            <a:extLst>
              <a:ext uri="{FF2B5EF4-FFF2-40B4-BE49-F238E27FC236}">
                <a16:creationId xmlns:a16="http://schemas.microsoft.com/office/drawing/2014/main" id="{4B902159-450C-AD49-431D-D8E822A0BB01}"/>
              </a:ext>
            </a:extLst>
          </p:cNvPr>
          <p:cNvPicPr>
            <a:picLocks noChangeAspect="1"/>
          </p:cNvPicPr>
          <p:nvPr/>
        </p:nvPicPr>
        <p:blipFill>
          <a:blip r:embed="rId5"/>
          <a:srcRect l="19367" r="18250" b="258"/>
          <a:stretch/>
        </p:blipFill>
        <p:spPr>
          <a:xfrm>
            <a:off x="7987293" y="1671670"/>
            <a:ext cx="3866609" cy="4466533"/>
          </a:xfrm>
          <a:prstGeom prst="rect">
            <a:avLst/>
          </a:prstGeom>
        </p:spPr>
      </p:pic>
      <p:sp>
        <p:nvSpPr>
          <p:cNvPr id="7" name="TextBox 6">
            <a:extLst>
              <a:ext uri="{FF2B5EF4-FFF2-40B4-BE49-F238E27FC236}">
                <a16:creationId xmlns:a16="http://schemas.microsoft.com/office/drawing/2014/main" id="{67A662A7-446D-F8D6-E8BA-EC841529B897}"/>
              </a:ext>
            </a:extLst>
          </p:cNvPr>
          <p:cNvSpPr txBox="1"/>
          <p:nvPr/>
        </p:nvSpPr>
        <p:spPr>
          <a:xfrm>
            <a:off x="2815409" y="213472"/>
            <a:ext cx="6561182" cy="77976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4267" dirty="0"/>
              <a:t>Recycling </a:t>
            </a:r>
            <a:r>
              <a:rPr lang="en-US" sz="4267" dirty="0" err="1"/>
              <a:t>verbessern</a:t>
            </a:r>
            <a:r>
              <a:rPr lang="en-US" sz="4267" dirty="0"/>
              <a:t> </a:t>
            </a:r>
            <a:r>
              <a:rPr lang="en-US" sz="4267" dirty="0" err="1"/>
              <a:t>mit</a:t>
            </a:r>
            <a:r>
              <a:rPr lang="en-US" sz="4267" dirty="0"/>
              <a:t> KI</a:t>
            </a:r>
            <a:endParaRPr lang="en-US" sz="2667" dirty="0"/>
          </a:p>
        </p:txBody>
      </p:sp>
    </p:spTree>
    <p:extLst>
      <p:ext uri="{BB962C8B-B14F-4D97-AF65-F5344CB8AC3E}">
        <p14:creationId xmlns:p14="http://schemas.microsoft.com/office/powerpoint/2010/main" val="786408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653667" y="600200"/>
            <a:ext cx="8490400" cy="5454400"/>
          </a:xfrm>
          <a:prstGeom prst="rect">
            <a:avLst/>
          </a:prstGeom>
        </p:spPr>
        <p:txBody>
          <a:bodyPr spcFirstLastPara="1" vert="horz" wrap="square" lIns="121900" tIns="121900" rIns="121900" bIns="121900" rtlCol="0" anchor="ctr" anchorCtr="0">
            <a:noAutofit/>
          </a:bodyPr>
          <a:lstStyle/>
          <a:p>
            <a:endParaRPr/>
          </a:p>
        </p:txBody>
      </p:sp>
      <p:pic>
        <p:nvPicPr>
          <p:cNvPr id="71" name="Google Shape;71;p15" title="Autonomous Racing: AMZ Driverless with flüela">
            <a:hlinkClick r:id="rId3"/>
          </p:cNvPr>
          <p:cNvPicPr preferRelativeResize="0"/>
          <p:nvPr/>
        </p:nvPicPr>
        <p:blipFill>
          <a:blip r:embed="rId4">
            <a:alphaModFix/>
          </a:blip>
          <a:stretch>
            <a:fillRect/>
          </a:stretch>
        </p:blipFill>
        <p:spPr>
          <a:xfrm>
            <a:off x="387001" y="217701"/>
            <a:ext cx="10778033" cy="60626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653667" y="600200"/>
            <a:ext cx="8490400" cy="5454400"/>
          </a:xfrm>
          <a:prstGeom prst="rect">
            <a:avLst/>
          </a:prstGeom>
        </p:spPr>
        <p:txBody>
          <a:bodyPr spcFirstLastPara="1" vert="horz" wrap="square" lIns="121900" tIns="121900" rIns="121900" bIns="121900" rtlCol="0" anchor="ctr" anchorCtr="0">
            <a:noAutofit/>
          </a:bodyPr>
          <a:lstStyle/>
          <a:p>
            <a:endParaRPr/>
          </a:p>
        </p:txBody>
      </p:sp>
      <p:pic>
        <p:nvPicPr>
          <p:cNvPr id="77" name="Google Shape;77;p16" descr="Our whole crew got together to celebrate the start of what we hope will be a happier year:  Happy New Year from all of us at Boston Dynamics.  www.BostonDynamics.com." title="Do You Love Me?">
            <a:hlinkClick r:id="rId3"/>
          </p:cNvPr>
          <p:cNvPicPr preferRelativeResize="0"/>
          <p:nvPr/>
        </p:nvPicPr>
        <p:blipFill>
          <a:blip r:embed="rId4">
            <a:alphaModFix/>
          </a:blip>
          <a:stretch>
            <a:fillRect/>
          </a:stretch>
        </p:blipFill>
        <p:spPr>
          <a:xfrm>
            <a:off x="653667" y="367706"/>
            <a:ext cx="10587267" cy="59553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Mein Leben an der </a:t>
            </a:r>
            <a:br>
              <a:rPr lang="en-CH"/>
            </a:br>
            <a:r>
              <a:rPr lang="en-CH">
                <a:solidFill>
                  <a:srgbClr val="F1AE2B"/>
                </a:solidFill>
              </a:rPr>
              <a:t>ETH </a:t>
            </a:r>
          </a:p>
        </p:txBody>
      </p:sp>
      <p:sp>
        <p:nvSpPr>
          <p:cNvPr id="3" name="TextBox 2">
            <a:extLst>
              <a:ext uri="{FF2B5EF4-FFF2-40B4-BE49-F238E27FC236}">
                <a16:creationId xmlns:a16="http://schemas.microsoft.com/office/drawing/2014/main" id="{48A486F0-1829-A640-9F99-80E63010BA6A}"/>
              </a:ext>
            </a:extLst>
          </p:cNvPr>
          <p:cNvSpPr txBox="1"/>
          <p:nvPr/>
        </p:nvSpPr>
        <p:spPr>
          <a:xfrm>
            <a:off x="2470067" y="3203369"/>
            <a:ext cx="8502733" cy="1200329"/>
          </a:xfrm>
          <a:prstGeom prst="rect">
            <a:avLst/>
          </a:prstGeom>
          <a:noFill/>
        </p:spPr>
        <p:txBody>
          <a:bodyPr wrap="square" rtlCol="0">
            <a:spAutoFit/>
          </a:bodyPr>
          <a:lstStyle/>
          <a:p>
            <a:r>
              <a:rPr lang="en-CH"/>
              <a:t>Please try to make this part as interesting as possible for the students as it is an integral part of the workshop. It is important, that they can identify with you and your journey. Make it clear why you chose ETH and technical studies in general. What you like and what you don’t like. What inspires you? What you want to become in the future, … </a:t>
            </a:r>
          </a:p>
        </p:txBody>
      </p:sp>
    </p:spTree>
    <p:extLst>
      <p:ext uri="{BB962C8B-B14F-4D97-AF65-F5344CB8AC3E}">
        <p14:creationId xmlns:p14="http://schemas.microsoft.com/office/powerpoint/2010/main" val="2802892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42CD-3DB1-3A49-873D-A39567ACEF11}"/>
              </a:ext>
            </a:extLst>
          </p:cNvPr>
          <p:cNvSpPr>
            <a:spLocks noGrp="1"/>
          </p:cNvSpPr>
          <p:nvPr>
            <p:ph type="title"/>
          </p:nvPr>
        </p:nvSpPr>
        <p:spPr/>
        <p:txBody>
          <a:bodyPr>
            <a:normAutofit fontScale="90000"/>
          </a:bodyPr>
          <a:lstStyle/>
          <a:p>
            <a:r>
              <a:rPr lang="en-CH"/>
              <a:t>Was ist</a:t>
            </a:r>
            <a:br>
              <a:rPr lang="en-CH"/>
            </a:br>
            <a:r>
              <a:rPr lang="en-CH">
                <a:solidFill>
                  <a:srgbClr val="F1AE2B"/>
                </a:solidFill>
              </a:rPr>
              <a:t>GirlsCodeToo?</a:t>
            </a:r>
          </a:p>
        </p:txBody>
      </p:sp>
      <p:pic>
        <p:nvPicPr>
          <p:cNvPr id="6" name="Picture 5">
            <a:extLst>
              <a:ext uri="{FF2B5EF4-FFF2-40B4-BE49-F238E27FC236}">
                <a16:creationId xmlns:a16="http://schemas.microsoft.com/office/drawing/2014/main" id="{0D078975-293E-384C-976A-ED392D2BBE75}"/>
              </a:ext>
            </a:extLst>
          </p:cNvPr>
          <p:cNvPicPr>
            <a:picLocks noChangeAspect="1"/>
          </p:cNvPicPr>
          <p:nvPr/>
        </p:nvPicPr>
        <p:blipFill>
          <a:blip r:embed="rId2"/>
          <a:stretch>
            <a:fillRect/>
          </a:stretch>
        </p:blipFill>
        <p:spPr>
          <a:xfrm>
            <a:off x="1346942" y="2061688"/>
            <a:ext cx="3441700" cy="3708400"/>
          </a:xfrm>
          <a:prstGeom prst="rect">
            <a:avLst/>
          </a:prstGeom>
        </p:spPr>
      </p:pic>
      <p:sp>
        <p:nvSpPr>
          <p:cNvPr id="7" name="Rectangle 6">
            <a:extLst>
              <a:ext uri="{FF2B5EF4-FFF2-40B4-BE49-F238E27FC236}">
                <a16:creationId xmlns:a16="http://schemas.microsoft.com/office/drawing/2014/main" id="{87C84976-38CB-1F43-BE8C-BEFB99E51ED1}"/>
              </a:ext>
            </a:extLst>
          </p:cNvPr>
          <p:cNvSpPr/>
          <p:nvPr/>
        </p:nvSpPr>
        <p:spPr>
          <a:xfrm>
            <a:off x="5138057" y="3429000"/>
            <a:ext cx="6096000" cy="646331"/>
          </a:xfrm>
          <a:prstGeom prst="rect">
            <a:avLst/>
          </a:prstGeom>
        </p:spPr>
        <p:txBody>
          <a:bodyPr>
            <a:spAutoFit/>
          </a:bodyPr>
          <a:lstStyle/>
          <a:p>
            <a:r>
              <a:rPr lang="en-GB">
                <a:latin typeface="Roboto" panose="02000000000000000000" pitchFamily="2" charset="0"/>
              </a:rPr>
              <a:t>Der </a:t>
            </a:r>
            <a:r>
              <a:rPr lang="en-GB" err="1">
                <a:latin typeface="Roboto" panose="02000000000000000000" pitchFamily="2" charset="0"/>
              </a:rPr>
              <a:t>Anteil</a:t>
            </a:r>
            <a:r>
              <a:rPr lang="en-GB">
                <a:latin typeface="Roboto" panose="02000000000000000000" pitchFamily="2" charset="0"/>
              </a:rPr>
              <a:t> der </a:t>
            </a:r>
            <a:r>
              <a:rPr lang="en-GB" err="1">
                <a:latin typeface="Roboto" panose="02000000000000000000" pitchFamily="2" charset="0"/>
              </a:rPr>
              <a:t>Mädchen</a:t>
            </a:r>
            <a:r>
              <a:rPr lang="en-GB">
                <a:latin typeface="Roboto" panose="02000000000000000000" pitchFamily="2" charset="0"/>
              </a:rPr>
              <a:t> an der ETH D-INFK in der </a:t>
            </a:r>
            <a:r>
              <a:rPr lang="en-GB" err="1">
                <a:latin typeface="Roboto" panose="02000000000000000000" pitchFamily="2" charset="0"/>
              </a:rPr>
              <a:t>Informatik</a:t>
            </a:r>
            <a:r>
              <a:rPr lang="en-GB">
                <a:latin typeface="Roboto" panose="02000000000000000000" pitchFamily="2" charset="0"/>
              </a:rPr>
              <a:t> </a:t>
            </a:r>
            <a:r>
              <a:rPr lang="en-GB" err="1">
                <a:latin typeface="Roboto" panose="02000000000000000000" pitchFamily="2" charset="0"/>
              </a:rPr>
              <a:t>für</a:t>
            </a:r>
            <a:r>
              <a:rPr lang="en-GB">
                <a:latin typeface="Roboto" panose="02000000000000000000" pitchFamily="2" charset="0"/>
              </a:rPr>
              <a:t> 2018-2019 </a:t>
            </a:r>
            <a:endParaRPr lang="en-GB"/>
          </a:p>
        </p:txBody>
      </p:sp>
    </p:spTree>
    <p:extLst>
      <p:ext uri="{BB962C8B-B14F-4D97-AF65-F5344CB8AC3E}">
        <p14:creationId xmlns:p14="http://schemas.microsoft.com/office/powerpoint/2010/main" val="431756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3de6ab4-a54b-45b4-b7dc-573c8bf6cdd7">
      <Terms xmlns="http://schemas.microsoft.com/office/infopath/2007/PartnerControls"/>
    </lcf76f155ced4ddcb4097134ff3c332f>
    <TaxCatchAll xmlns="bf8969b1-aed4-4e29-9448-0b377b7b1f6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2B92C9820D9B4C806C0C266D7D15C8" ma:contentTypeVersion="15" ma:contentTypeDescription="Create a new document." ma:contentTypeScope="" ma:versionID="cd9fa868cdef5fe4f0a5c1ea96d7cc36">
  <xsd:schema xmlns:xsd="http://www.w3.org/2001/XMLSchema" xmlns:xs="http://www.w3.org/2001/XMLSchema" xmlns:p="http://schemas.microsoft.com/office/2006/metadata/properties" xmlns:ns2="83de6ab4-a54b-45b4-b7dc-573c8bf6cdd7" xmlns:ns3="bf8969b1-aed4-4e29-9448-0b377b7b1f68" targetNamespace="http://schemas.microsoft.com/office/2006/metadata/properties" ma:root="true" ma:fieldsID="1fd835792465d27559d84593e565ca82" ns2:_="" ns3:_="">
    <xsd:import namespace="83de6ab4-a54b-45b4-b7dc-573c8bf6cdd7"/>
    <xsd:import namespace="bf8969b1-aed4-4e29-9448-0b377b7b1f6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LengthInSeconds" minOccurs="0"/>
                <xsd:element ref="ns2:MediaServiceDateTaken"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de6ab4-a54b-45b4-b7dc-573c8bf6cd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aaccb79-1a28-4cb0-bc5b-94bb6d2c2be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f8969b1-aed4-4e29-9448-0b377b7b1f6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8023bd7-6ba7-4728-8c61-8fe9dbfa04f3}" ma:internalName="TaxCatchAll" ma:showField="CatchAllData" ma:web="bf8969b1-aed4-4e29-9448-0b377b7b1f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9CB9C2-8CA8-46B6-BE86-A5F2ACA0C420}">
  <ds:schemaRefs>
    <ds:schemaRef ds:uri="http://schemas.microsoft.com/sharepoint/v3/contenttype/forms"/>
  </ds:schemaRefs>
</ds:datastoreItem>
</file>

<file path=customXml/itemProps2.xml><?xml version="1.0" encoding="utf-8"?>
<ds:datastoreItem xmlns:ds="http://schemas.openxmlformats.org/officeDocument/2006/customXml" ds:itemID="{0313FC8C-6DDA-47C8-B660-BA4C6769BDAD}">
  <ds:schemaRefs>
    <ds:schemaRef ds:uri="http://schemas.microsoft.com/office/2006/metadata/properties"/>
    <ds:schemaRef ds:uri="http://schemas.microsoft.com/office/infopath/2007/PartnerControls"/>
    <ds:schemaRef ds:uri="83de6ab4-a54b-45b4-b7dc-573c8bf6cdd7"/>
    <ds:schemaRef ds:uri="bf8969b1-aed4-4e29-9448-0b377b7b1f68"/>
  </ds:schemaRefs>
</ds:datastoreItem>
</file>

<file path=customXml/itemProps3.xml><?xml version="1.0" encoding="utf-8"?>
<ds:datastoreItem xmlns:ds="http://schemas.openxmlformats.org/officeDocument/2006/customXml" ds:itemID="{B2F061DE-FE70-452A-90F7-9DAC15C5E2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de6ab4-a54b-45b4-b7dc-573c8bf6cdd7"/>
    <ds:schemaRef ds:uri="bf8969b1-aed4-4e29-9448-0b377b7b1f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745</Words>
  <Application>Microsoft Office PowerPoint</Application>
  <PresentationFormat>Widescreen</PresentationFormat>
  <Paragraphs>116</Paragraphs>
  <Slides>25</Slides>
  <Notes>18</Notes>
  <HiddenSlides>6</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Helvetica Neue Light</vt:lpstr>
      <vt:lpstr>Helvetica Neue Thin</vt:lpstr>
      <vt:lpstr>Roboto</vt:lpstr>
      <vt:lpstr>Wingdings</vt:lpstr>
      <vt:lpstr>Office Theme</vt:lpstr>
      <vt:lpstr>Informatik Woche 2025 Stiftsschule Einsiedeln</vt:lpstr>
      <vt:lpstr>Workshop Künstliche Intelligenz - Agenda</vt:lpstr>
      <vt:lpstr>Sahana Betschen</vt:lpstr>
      <vt:lpstr>PowerPoint Presentation</vt:lpstr>
      <vt:lpstr>PowerPoint Presentation</vt:lpstr>
      <vt:lpstr>PowerPoint Presentation</vt:lpstr>
      <vt:lpstr>PowerPoint Presentation</vt:lpstr>
      <vt:lpstr>Mein Leben an der  ETH </vt:lpstr>
      <vt:lpstr>Was ist GirlsCodeToo?</vt:lpstr>
      <vt:lpstr>Was ist GirlsCodeToo?</vt:lpstr>
      <vt:lpstr>Was ist GirlsCodeToo?</vt:lpstr>
      <vt:lpstr>Was ist Künstliche Intelligenz? </vt:lpstr>
      <vt:lpstr>Künstliche Intelligenz - Definition</vt:lpstr>
      <vt:lpstr>Künstliche Intelligenz - Definition</vt:lpstr>
      <vt:lpstr>Künstliche Intelligenz – Das Hund Beispiel</vt:lpstr>
      <vt:lpstr>Künstliche Intelligenz – Im Grossen und Ganzen</vt:lpstr>
      <vt:lpstr>PowerPoint Presentation</vt:lpstr>
      <vt:lpstr>Künstliche Intelligenz – Aber auch das … </vt:lpstr>
      <vt:lpstr>Künstliche Intelligenz AI, Machine Learning, und dann auch noch Deep Learning? </vt:lpstr>
      <vt:lpstr>Künstliche Intelligenz Machine Learning vs Deep Learning? </vt:lpstr>
      <vt:lpstr>Welche Jobs gibt es in dieser Branche  und was kann ich machen um dorthin zu kommen?   </vt:lpstr>
      <vt:lpstr>Welche Jobs?</vt:lpstr>
      <vt:lpstr>Welcher  Weg? </vt:lpstr>
      <vt:lpstr>Welche Jobs – Mobile App Design?</vt:lpstr>
      <vt:lpstr>Danke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NFS – Project 3 – Simulation Risk analysis study proposed by the EPFL Safety Competence Center Group 1</dc:title>
  <dc:creator>David Cleres</dc:creator>
  <cp:lastModifiedBy>Betschen  Sahana</cp:lastModifiedBy>
  <cp:revision>81</cp:revision>
  <cp:lastPrinted>2018-12-11T09:15:21Z</cp:lastPrinted>
  <dcterms:created xsi:type="dcterms:W3CDTF">2018-12-10T21:04:41Z</dcterms:created>
  <dcterms:modified xsi:type="dcterms:W3CDTF">2025-05-13T16:55:56Z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0x010100472B92C9820D9B4C806C0C266D7D15C8</vt:lpwstr>
  </property>
</Properties>
</file>